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notesMasterIdLst>
    <p:notesMasterId r:id="rId26"/>
  </p:notesMasterIdLst>
  <p:sldIdLst>
    <p:sldId id="422" r:id="rId5"/>
    <p:sldId id="671" r:id="rId6"/>
    <p:sldId id="678" r:id="rId7"/>
    <p:sldId id="602" r:id="rId8"/>
    <p:sldId id="638" r:id="rId9"/>
    <p:sldId id="673" r:id="rId10"/>
    <p:sldId id="677" r:id="rId11"/>
    <p:sldId id="672" r:id="rId12"/>
    <p:sldId id="675" r:id="rId13"/>
    <p:sldId id="680" r:id="rId14"/>
    <p:sldId id="681" r:id="rId15"/>
    <p:sldId id="682" r:id="rId16"/>
    <p:sldId id="683" r:id="rId17"/>
    <p:sldId id="684" r:id="rId18"/>
    <p:sldId id="685" r:id="rId19"/>
    <p:sldId id="686" r:id="rId20"/>
    <p:sldId id="688" r:id="rId21"/>
    <p:sldId id="687" r:id="rId22"/>
    <p:sldId id="674" r:id="rId23"/>
    <p:sldId id="566" r:id="rId24"/>
    <p:sldId id="417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45B"/>
    <a:srgbClr val="0F1113"/>
    <a:srgbClr val="1C1D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58" autoAdjust="0"/>
    <p:restoredTop sz="93750" autoAdjust="0"/>
  </p:normalViewPr>
  <p:slideViewPr>
    <p:cSldViewPr snapToGrid="0">
      <p:cViewPr varScale="1">
        <p:scale>
          <a:sx n="103" d="100"/>
          <a:sy n="103" d="100"/>
        </p:scale>
        <p:origin x="17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363F2-35D9-463B-9434-DD95CD619908}" type="datetimeFigureOut">
              <a:rPr lang="pt-BR" smtClean="0"/>
              <a:t>29/08/2024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203657-B93B-47A0-A988-1D3D915882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8374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7534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"/>
            <a:ext cx="9144000" cy="686435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42900">
        <a:defRPr>
          <a:latin typeface="+mn-lt"/>
          <a:ea typeface="+mn-ea"/>
          <a:cs typeface="+mn-cs"/>
        </a:defRPr>
      </a:lvl2pPr>
      <a:lvl3pPr marL="685800">
        <a:defRPr>
          <a:latin typeface="+mn-lt"/>
          <a:ea typeface="+mn-ea"/>
          <a:cs typeface="+mn-cs"/>
        </a:defRPr>
      </a:lvl3pPr>
      <a:lvl4pPr marL="1028700">
        <a:defRPr>
          <a:latin typeface="+mn-lt"/>
          <a:ea typeface="+mn-ea"/>
          <a:cs typeface="+mn-cs"/>
        </a:defRPr>
      </a:lvl4pPr>
      <a:lvl5pPr marL="1371600">
        <a:defRPr>
          <a:latin typeface="+mn-lt"/>
          <a:ea typeface="+mn-ea"/>
          <a:cs typeface="+mn-cs"/>
        </a:defRPr>
      </a:lvl5pPr>
      <a:lvl6pPr marL="1714500">
        <a:defRPr>
          <a:latin typeface="+mn-lt"/>
          <a:ea typeface="+mn-ea"/>
          <a:cs typeface="+mn-cs"/>
        </a:defRPr>
      </a:lvl6pPr>
      <a:lvl7pPr marL="2057400">
        <a:defRPr>
          <a:latin typeface="+mn-lt"/>
          <a:ea typeface="+mn-ea"/>
          <a:cs typeface="+mn-cs"/>
        </a:defRPr>
      </a:lvl7pPr>
      <a:lvl8pPr marL="2400300">
        <a:defRPr>
          <a:latin typeface="+mn-lt"/>
          <a:ea typeface="+mn-ea"/>
          <a:cs typeface="+mn-cs"/>
        </a:defRPr>
      </a:lvl8pPr>
      <a:lvl9pPr marL="27432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42900">
        <a:defRPr>
          <a:latin typeface="+mn-lt"/>
          <a:ea typeface="+mn-ea"/>
          <a:cs typeface="+mn-cs"/>
        </a:defRPr>
      </a:lvl2pPr>
      <a:lvl3pPr marL="685800">
        <a:defRPr>
          <a:latin typeface="+mn-lt"/>
          <a:ea typeface="+mn-ea"/>
          <a:cs typeface="+mn-cs"/>
        </a:defRPr>
      </a:lvl3pPr>
      <a:lvl4pPr marL="1028700">
        <a:defRPr>
          <a:latin typeface="+mn-lt"/>
          <a:ea typeface="+mn-ea"/>
          <a:cs typeface="+mn-cs"/>
        </a:defRPr>
      </a:lvl4pPr>
      <a:lvl5pPr marL="1371600">
        <a:defRPr>
          <a:latin typeface="+mn-lt"/>
          <a:ea typeface="+mn-ea"/>
          <a:cs typeface="+mn-cs"/>
        </a:defRPr>
      </a:lvl5pPr>
      <a:lvl6pPr marL="1714500">
        <a:defRPr>
          <a:latin typeface="+mn-lt"/>
          <a:ea typeface="+mn-ea"/>
          <a:cs typeface="+mn-cs"/>
        </a:defRPr>
      </a:lvl6pPr>
      <a:lvl7pPr marL="2057400">
        <a:defRPr>
          <a:latin typeface="+mn-lt"/>
          <a:ea typeface="+mn-ea"/>
          <a:cs typeface="+mn-cs"/>
        </a:defRPr>
      </a:lvl7pPr>
      <a:lvl8pPr marL="2400300">
        <a:defRPr>
          <a:latin typeface="+mn-lt"/>
          <a:ea typeface="+mn-ea"/>
          <a:cs typeface="+mn-cs"/>
        </a:defRPr>
      </a:lvl8pPr>
      <a:lvl9pPr marL="27432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ursospm3.com.br/blog/product-designer-o-que-faz-a-pessoa-de-design-de-produto/" TargetMode="External"/><Relationship Id="rId2" Type="http://schemas.openxmlformats.org/officeDocument/2006/relationships/hyperlink" Target="https://ebaconline.com.br/blog/o-que-e-um-product-designer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hyperlink" Target="https://blog.somostera.com/ux-design/product-designer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cursospm3.com.br/blog/desenvolvedor-de-software/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fiap.com.br/mba/mba-em-arquitetura-de-solucoes/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dsacademy.com.br/cientista-de-dados-vs-analista-de-dados-vs-engenheiro-de-dados-vs-dba-qual-a-diferenca-e-qual-carreira-devo-seguir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alura.com.br/artigos/engenharia-dados" TargetMode="External"/><Relationship Id="rId4" Type="http://schemas.openxmlformats.org/officeDocument/2006/relationships/hyperlink" Target="https://awari.com.br/dba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caroli.org/o-que-faz-um-qa/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awari.com.br/o-que-e-um-agile-coach-tudo-o-que-voce-precisa-saber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alura.com.br/empresas/artigos/plano-de-carreira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zup.com.br/blog/dev-back-end-infografico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vmedia.com.br/plano-de-carreira-para-devs/40313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orbes.com.br/carreira/2023/01/mercado-tech-continua-aquecido-apesar-das-demissoes/" TargetMode="External"/><Relationship Id="rId2" Type="http://schemas.openxmlformats.org/officeDocument/2006/relationships/hyperlink" Target="https://blog.google/intl/pt-br/produtos/a-escassez-dos-profissionais-de-tecnologia-no-brasil-e-seu-consequente-impacto-no-ecossistema-de-startups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wari.com.br/o-que-faz-um-product-owner" TargetMode="External"/><Relationship Id="rId2" Type="http://schemas.openxmlformats.org/officeDocument/2006/relationships/hyperlink" Target="https://www.alura.com.br/artigos/product-manager-o-que-e-e-como-se-destacar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hyperlink" Target="https://rockcontent.com/br/blog/stakeholde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7FD83F8E-8730-3D15-DEF2-EF2F5D416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B7708308-4686-CD5F-1F80-1B35FDF9E48D}"/>
              </a:ext>
            </a:extLst>
          </p:cNvPr>
          <p:cNvSpPr txBox="1">
            <a:spLocks/>
          </p:cNvSpPr>
          <p:nvPr/>
        </p:nvSpPr>
        <p:spPr>
          <a:xfrm>
            <a:off x="603792" y="2299970"/>
            <a:ext cx="7219407" cy="23126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pt-BR" sz="4400" b="1" kern="0" dirty="0">
                <a:solidFill>
                  <a:schemeClr val="tx1"/>
                </a:solidFill>
                <a:highlight>
                  <a:srgbClr val="ED145B"/>
                </a:highlight>
                <a:latin typeface="Montserrat" panose="00000500000000000000" pitchFamily="2" charset="0"/>
              </a:rPr>
              <a:t>Times e Papéis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C52BE13-039D-2A28-1262-98FF342D9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237" y="991987"/>
            <a:ext cx="4581525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813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A723B4EF-D2A2-E935-6314-333846851B60}"/>
              </a:ext>
            </a:extLst>
          </p:cNvPr>
          <p:cNvSpPr txBox="1"/>
          <p:nvPr/>
        </p:nvSpPr>
        <p:spPr>
          <a:xfrm>
            <a:off x="235743" y="595822"/>
            <a:ext cx="865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ED145B"/>
                </a:solidFill>
                <a:latin typeface="Montserrat" panose="00000500000000000000" pitchFamily="2" charset="0"/>
              </a:rPr>
              <a:t>Papéis mais comuns em times de Tecnologia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E7A2ABC-8292-5EDF-4D89-3A466656CDBD}"/>
              </a:ext>
            </a:extLst>
          </p:cNvPr>
          <p:cNvSpPr txBox="1"/>
          <p:nvPr/>
        </p:nvSpPr>
        <p:spPr>
          <a:xfrm>
            <a:off x="235743" y="6236100"/>
            <a:ext cx="6736080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50" dirty="0">
                <a:solidFill>
                  <a:schemeClr val="bg1"/>
                </a:solidFill>
                <a:latin typeface="Montserrat" panose="000005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https://ebaconline.com.br/blog/o-que-e-um-product-designer</a:t>
            </a:r>
            <a:br>
              <a:rPr lang="pt-BR" sz="750" dirty="0">
                <a:solidFill>
                  <a:schemeClr val="bg1"/>
                </a:solidFill>
                <a:latin typeface="Montserrat" panose="00000500000000000000" pitchFamily="2" charset="0"/>
              </a:rPr>
            </a:br>
            <a:r>
              <a:rPr lang="pt-BR" sz="750" dirty="0">
                <a:solidFill>
                  <a:schemeClr val="bg1"/>
                </a:solidFill>
                <a:latin typeface="Montserrat" panose="000005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https://www.cursospm3.com.br/blog/product-designer-o-que-faz-a-pessoa-de-design-de-produto/</a:t>
            </a:r>
            <a:r>
              <a:rPr lang="pt-BR" sz="75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br>
              <a:rPr lang="pt-BR" sz="750" dirty="0">
                <a:solidFill>
                  <a:schemeClr val="bg1"/>
                </a:solidFill>
                <a:latin typeface="Montserrat" panose="00000500000000000000" pitchFamily="2" charset="0"/>
              </a:rPr>
            </a:br>
            <a:r>
              <a:rPr lang="pt-BR" sz="750" dirty="0">
                <a:solidFill>
                  <a:schemeClr val="bg1"/>
                </a:solidFill>
                <a:latin typeface="Montserrat" panose="000005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https://blog.somostera.com/ux-design/product-designer</a:t>
            </a:r>
            <a:r>
              <a:rPr lang="pt-BR" sz="75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24BF57A-5F83-DC00-870A-4B73194892DF}"/>
              </a:ext>
            </a:extLst>
          </p:cNvPr>
          <p:cNvSpPr txBox="1"/>
          <p:nvPr/>
        </p:nvSpPr>
        <p:spPr>
          <a:xfrm>
            <a:off x="762000" y="4038934"/>
            <a:ext cx="7753349" cy="1292020"/>
          </a:xfrm>
          <a:prstGeom prst="rect">
            <a:avLst/>
          </a:prstGeom>
          <a:solidFill>
            <a:srgbClr val="ED145B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Responsável por garantir uma boa experiência do usuário em um produto digital, tornando a navegação e o uso do produto o mais simples e intuitivo possível.</a:t>
            </a: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8FD1878-8661-33F7-DF99-756C631D07BE}"/>
              </a:ext>
            </a:extLst>
          </p:cNvPr>
          <p:cNvSpPr txBox="1"/>
          <p:nvPr/>
        </p:nvSpPr>
        <p:spPr>
          <a:xfrm>
            <a:off x="235744" y="287192"/>
            <a:ext cx="7809129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bg1"/>
                </a:solidFill>
                <a:latin typeface="Montserrat" panose="00000500000000000000" pitchFamily="2" charset="0"/>
              </a:rPr>
              <a:t>SOFTWARE ENGINEERING AND BUSINESS MODEL</a:t>
            </a:r>
            <a:endParaRPr lang="pt-BR" sz="75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 descr="avatar, nurse, people, person, profile, user ">
            <a:extLst>
              <a:ext uri="{FF2B5EF4-FFF2-40B4-BE49-F238E27FC236}">
                <a16:creationId xmlns:a16="http://schemas.microsoft.com/office/drawing/2014/main" id="{BC242B36-43DA-8157-60D8-C06DEC031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791" y="1527046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C208407-6809-F470-F20A-7BF3F2AC8B8F}"/>
              </a:ext>
            </a:extLst>
          </p:cNvPr>
          <p:cNvSpPr txBox="1"/>
          <p:nvPr/>
        </p:nvSpPr>
        <p:spPr>
          <a:xfrm>
            <a:off x="2820635" y="2228805"/>
            <a:ext cx="3315912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Product</a:t>
            </a:r>
            <a:r>
              <a:rPr lang="pt-BR" sz="1100" b="1" dirty="0">
                <a:solidFill>
                  <a:schemeClr val="bg1"/>
                </a:solidFill>
                <a:latin typeface="Montserrat" panose="00000500000000000000" pitchFamily="2" charset="0"/>
              </a:rPr>
              <a:t> Designer</a:t>
            </a:r>
          </a:p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anose="00000500000000000000" pitchFamily="2" charset="0"/>
              </a:rPr>
              <a:t>Digital </a:t>
            </a:r>
            <a:r>
              <a:rPr lang="pt-BR" sz="11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Product</a:t>
            </a:r>
            <a:r>
              <a:rPr lang="pt-BR" sz="1100" b="1" dirty="0">
                <a:solidFill>
                  <a:schemeClr val="bg1"/>
                </a:solidFill>
                <a:latin typeface="Montserrat" panose="00000500000000000000" pitchFamily="2" charset="0"/>
              </a:rPr>
              <a:t> Designer</a:t>
            </a:r>
          </a:p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anose="00000500000000000000" pitchFamily="2" charset="0"/>
              </a:rPr>
              <a:t>Experience Designer (XD)</a:t>
            </a:r>
          </a:p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anose="00000500000000000000" pitchFamily="2" charset="0"/>
              </a:rPr>
              <a:t>Arquitetos de Informações (IA)</a:t>
            </a:r>
          </a:p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anose="00000500000000000000" pitchFamily="2" charset="0"/>
              </a:rPr>
              <a:t>Designer de Interface do Usuário (UI)</a:t>
            </a:r>
          </a:p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anose="00000500000000000000" pitchFamily="2" charset="0"/>
              </a:rPr>
              <a:t>Designer de Experiência do Usuário (UX)</a:t>
            </a:r>
          </a:p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anose="00000500000000000000" pitchFamily="2" charset="0"/>
              </a:rPr>
              <a:t>Arquitetos de Experiências (XA)</a:t>
            </a:r>
          </a:p>
        </p:txBody>
      </p:sp>
    </p:spTree>
    <p:extLst>
      <p:ext uri="{BB962C8B-B14F-4D97-AF65-F5344CB8AC3E}">
        <p14:creationId xmlns:p14="http://schemas.microsoft.com/office/powerpoint/2010/main" val="1319262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A723B4EF-D2A2-E935-6314-333846851B60}"/>
              </a:ext>
            </a:extLst>
          </p:cNvPr>
          <p:cNvSpPr txBox="1"/>
          <p:nvPr/>
        </p:nvSpPr>
        <p:spPr>
          <a:xfrm>
            <a:off x="235743" y="595822"/>
            <a:ext cx="865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ED145B"/>
                </a:solidFill>
                <a:latin typeface="Montserrat" panose="00000500000000000000" pitchFamily="2" charset="0"/>
              </a:rPr>
              <a:t>Papéis mais comuns em times de Tecnologia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E7A2ABC-8292-5EDF-4D89-3A466656CDBD}"/>
              </a:ext>
            </a:extLst>
          </p:cNvPr>
          <p:cNvSpPr txBox="1"/>
          <p:nvPr/>
        </p:nvSpPr>
        <p:spPr>
          <a:xfrm>
            <a:off x="235743" y="6376837"/>
            <a:ext cx="6736080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50" dirty="0">
                <a:solidFill>
                  <a:schemeClr val="bg1"/>
                </a:solidFill>
                <a:latin typeface="Montserrat" panose="000005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https://www.cursospm3.com.br/blog/desenvolvedor-de-software/</a:t>
            </a:r>
            <a:endParaRPr lang="pt-BR" sz="75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24BF57A-5F83-DC00-870A-4B73194892DF}"/>
              </a:ext>
            </a:extLst>
          </p:cNvPr>
          <p:cNvSpPr txBox="1"/>
          <p:nvPr/>
        </p:nvSpPr>
        <p:spPr>
          <a:xfrm>
            <a:off x="695325" y="3686079"/>
            <a:ext cx="7753349" cy="1292020"/>
          </a:xfrm>
          <a:prstGeom prst="rect">
            <a:avLst/>
          </a:prstGeom>
          <a:solidFill>
            <a:srgbClr val="ED145B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Um desenvolvedor de software, ou simplesmente “</a:t>
            </a:r>
            <a:r>
              <a:rPr lang="pt-BR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dev</a:t>
            </a:r>
            <a:r>
              <a:rPr lang="pt-BR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”, é a pessoa responsável por projetar, codificar, testar, implementar e manter sistemas e aplicações.</a:t>
            </a: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8FD1878-8661-33F7-DF99-756C631D07BE}"/>
              </a:ext>
            </a:extLst>
          </p:cNvPr>
          <p:cNvSpPr txBox="1"/>
          <p:nvPr/>
        </p:nvSpPr>
        <p:spPr>
          <a:xfrm>
            <a:off x="235744" y="287192"/>
            <a:ext cx="7809129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bg1"/>
                </a:solidFill>
                <a:latin typeface="Montserrat" panose="00000500000000000000" pitchFamily="2" charset="0"/>
              </a:rPr>
              <a:t>SOFTWARE ENGINEERING AND BUSINESS MODEL</a:t>
            </a:r>
            <a:endParaRPr lang="pt-BR" sz="75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2" name="Picture 8" descr="avatar, man, people, person, profile, user ">
            <a:extLst>
              <a:ext uri="{FF2B5EF4-FFF2-40B4-BE49-F238E27FC236}">
                <a16:creationId xmlns:a16="http://schemas.microsoft.com/office/drawing/2014/main" id="{6B9861B6-4F8D-F157-CE17-28BF1424E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5655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1663430-6A37-317A-FF93-DC32D0E02F87}"/>
              </a:ext>
            </a:extLst>
          </p:cNvPr>
          <p:cNvSpPr txBox="1"/>
          <p:nvPr/>
        </p:nvSpPr>
        <p:spPr>
          <a:xfrm>
            <a:off x="3528283" y="2287341"/>
            <a:ext cx="20874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anose="00000500000000000000" pitchFamily="2" charset="0"/>
              </a:rPr>
              <a:t>Engenheiro de Software</a:t>
            </a:r>
          </a:p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anose="00000500000000000000" pitchFamily="2" charset="0"/>
              </a:rPr>
              <a:t>Desenvolvedor Back-</a:t>
            </a:r>
            <a:r>
              <a:rPr lang="pt-BR" sz="11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End</a:t>
            </a:r>
            <a:endParaRPr lang="pt-BR" sz="11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anose="00000500000000000000" pitchFamily="2" charset="0"/>
              </a:rPr>
              <a:t>Desenvolvedor Front-</a:t>
            </a:r>
            <a:r>
              <a:rPr lang="pt-BR" sz="11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End</a:t>
            </a:r>
            <a:endParaRPr lang="pt-BR" sz="11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anose="00000500000000000000" pitchFamily="2" charset="0"/>
              </a:rPr>
              <a:t>Desenvolvedor Full-Stack</a:t>
            </a:r>
          </a:p>
        </p:txBody>
      </p:sp>
    </p:spTree>
    <p:extLst>
      <p:ext uri="{BB962C8B-B14F-4D97-AF65-F5344CB8AC3E}">
        <p14:creationId xmlns:p14="http://schemas.microsoft.com/office/powerpoint/2010/main" val="3465837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A723B4EF-D2A2-E935-6314-333846851B60}"/>
              </a:ext>
            </a:extLst>
          </p:cNvPr>
          <p:cNvSpPr txBox="1"/>
          <p:nvPr/>
        </p:nvSpPr>
        <p:spPr>
          <a:xfrm>
            <a:off x="235743" y="595822"/>
            <a:ext cx="865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ED145B"/>
                </a:solidFill>
                <a:latin typeface="Montserrat" panose="00000500000000000000" pitchFamily="2" charset="0"/>
              </a:rPr>
              <a:t>Papéis mais comuns em times de Tecnologia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E7A2ABC-8292-5EDF-4D89-3A466656CDBD}"/>
              </a:ext>
            </a:extLst>
          </p:cNvPr>
          <p:cNvSpPr txBox="1"/>
          <p:nvPr/>
        </p:nvSpPr>
        <p:spPr>
          <a:xfrm>
            <a:off x="235743" y="6376837"/>
            <a:ext cx="6736080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50" dirty="0">
                <a:solidFill>
                  <a:schemeClr val="bg1"/>
                </a:solidFill>
                <a:latin typeface="Montserrat" panose="000005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https://www.fiap.com.br/mba/mba-em-arquitetura-de-solucoes/</a:t>
            </a:r>
            <a:r>
              <a:rPr lang="pt-BR" sz="75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24BF57A-5F83-DC00-870A-4B73194892DF}"/>
              </a:ext>
            </a:extLst>
          </p:cNvPr>
          <p:cNvSpPr txBox="1"/>
          <p:nvPr/>
        </p:nvSpPr>
        <p:spPr>
          <a:xfrm>
            <a:off x="695325" y="3686079"/>
            <a:ext cx="7753349" cy="1292020"/>
          </a:xfrm>
          <a:prstGeom prst="rect">
            <a:avLst/>
          </a:prstGeom>
          <a:solidFill>
            <a:srgbClr val="ED145B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Projetar a arquitetura global de sistemas de TI e aplicativos de uma organização, considerando fatores como escalabilidade, desempenho, segurança e integração.</a:t>
            </a: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8FD1878-8661-33F7-DF99-756C631D07BE}"/>
              </a:ext>
            </a:extLst>
          </p:cNvPr>
          <p:cNvSpPr txBox="1"/>
          <p:nvPr/>
        </p:nvSpPr>
        <p:spPr>
          <a:xfrm>
            <a:off x="235744" y="287192"/>
            <a:ext cx="7809129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bg1"/>
                </a:solidFill>
                <a:latin typeface="Montserrat" panose="00000500000000000000" pitchFamily="2" charset="0"/>
              </a:rPr>
              <a:t>SOFTWARE ENGINEERING AND BUSINESS MODEL</a:t>
            </a:r>
            <a:endParaRPr lang="pt-BR" sz="75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0E7865B-A7E8-0666-90A7-B19D752248C3}"/>
              </a:ext>
            </a:extLst>
          </p:cNvPr>
          <p:cNvSpPr txBox="1"/>
          <p:nvPr/>
        </p:nvSpPr>
        <p:spPr>
          <a:xfrm>
            <a:off x="3578481" y="2287341"/>
            <a:ext cx="1965603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anose="00000500000000000000" pitchFamily="2" charset="0"/>
              </a:rPr>
              <a:t>Arquiteto de Soluções</a:t>
            </a:r>
          </a:p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anose="00000500000000000000" pitchFamily="2" charset="0"/>
              </a:rPr>
              <a:t>Arquiteto de Sistemas</a:t>
            </a:r>
          </a:p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anose="00000500000000000000" pitchFamily="2" charset="0"/>
              </a:rPr>
              <a:t>Arquiteto de Software</a:t>
            </a:r>
          </a:p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anose="00000500000000000000" pitchFamily="2" charset="0"/>
              </a:rPr>
              <a:t>Arquiteto de Cloud </a:t>
            </a:r>
          </a:p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anose="00000500000000000000" pitchFamily="2" charset="0"/>
              </a:rPr>
              <a:t>Arquiteto de Integração</a:t>
            </a:r>
          </a:p>
        </p:txBody>
      </p:sp>
      <p:pic>
        <p:nvPicPr>
          <p:cNvPr id="7" name="Picture 12" descr="avatar, people, person, profile, user, woman ">
            <a:extLst>
              <a:ext uri="{FF2B5EF4-FFF2-40B4-BE49-F238E27FC236}">
                <a16:creationId xmlns:a16="http://schemas.microsoft.com/office/drawing/2014/main" id="{290E2ECD-F8B4-81F0-EBF0-B507A6684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588879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899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A723B4EF-D2A2-E935-6314-333846851B60}"/>
              </a:ext>
            </a:extLst>
          </p:cNvPr>
          <p:cNvSpPr txBox="1"/>
          <p:nvPr/>
        </p:nvSpPr>
        <p:spPr>
          <a:xfrm>
            <a:off x="235743" y="595822"/>
            <a:ext cx="865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ED145B"/>
                </a:solidFill>
                <a:latin typeface="Montserrat" panose="00000500000000000000" pitchFamily="2" charset="0"/>
              </a:rPr>
              <a:t>Papéis mais comuns em times de Tecnologia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24BF57A-5F83-DC00-870A-4B73194892DF}"/>
              </a:ext>
            </a:extLst>
          </p:cNvPr>
          <p:cNvSpPr txBox="1"/>
          <p:nvPr/>
        </p:nvSpPr>
        <p:spPr>
          <a:xfrm>
            <a:off x="695325" y="3686079"/>
            <a:ext cx="7753349" cy="1292020"/>
          </a:xfrm>
          <a:prstGeom prst="rect">
            <a:avLst/>
          </a:prstGeom>
          <a:solidFill>
            <a:srgbClr val="ED145B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Projetar e gerenciar a arquitetura de dados dos sistemas de TI, possibilitando </a:t>
            </a: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a extração de </a:t>
            </a:r>
            <a:r>
              <a:rPr lang="pt-BR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insights para tomada de decisão de negócios.</a:t>
            </a: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8FD1878-8661-33F7-DF99-756C631D07BE}"/>
              </a:ext>
            </a:extLst>
          </p:cNvPr>
          <p:cNvSpPr txBox="1"/>
          <p:nvPr/>
        </p:nvSpPr>
        <p:spPr>
          <a:xfrm>
            <a:off x="235744" y="287192"/>
            <a:ext cx="7809129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bg1"/>
                </a:solidFill>
                <a:latin typeface="Montserrat" panose="00000500000000000000" pitchFamily="2" charset="0"/>
              </a:rPr>
              <a:t>SOFTWARE ENGINEERING AND BUSINESS MODEL</a:t>
            </a:r>
            <a:endParaRPr lang="pt-BR" sz="75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CFF7D92-7266-EF69-59C3-EE727003FD1B}"/>
              </a:ext>
            </a:extLst>
          </p:cNvPr>
          <p:cNvSpPr txBox="1"/>
          <p:nvPr/>
        </p:nvSpPr>
        <p:spPr>
          <a:xfrm>
            <a:off x="2972043" y="2268801"/>
            <a:ext cx="31999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anose="00000500000000000000" pitchFamily="2" charset="0"/>
              </a:rPr>
              <a:t>Administrador de Banco de Dados (DBA)</a:t>
            </a:r>
          </a:p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anose="00000500000000000000" pitchFamily="2" charset="0"/>
              </a:rPr>
              <a:t>Analista de Dados</a:t>
            </a:r>
          </a:p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anose="00000500000000000000" pitchFamily="2" charset="0"/>
              </a:rPr>
              <a:t>Arquiteto de Dados</a:t>
            </a:r>
          </a:p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anose="00000500000000000000" pitchFamily="2" charset="0"/>
              </a:rPr>
              <a:t>Cientista de Dados</a:t>
            </a:r>
          </a:p>
        </p:txBody>
      </p:sp>
      <p:pic>
        <p:nvPicPr>
          <p:cNvPr id="9" name="Picture 14" descr="avatar, people, person, profile, user, woman ">
            <a:extLst>
              <a:ext uri="{FF2B5EF4-FFF2-40B4-BE49-F238E27FC236}">
                <a16:creationId xmlns:a16="http://schemas.microsoft.com/office/drawing/2014/main" id="{E942811E-817E-8931-20E6-E308E1BD3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61299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574A03BA-8EC9-05B6-AC15-0CE21DE4B89C}"/>
              </a:ext>
            </a:extLst>
          </p:cNvPr>
          <p:cNvSpPr txBox="1"/>
          <p:nvPr/>
        </p:nvSpPr>
        <p:spPr>
          <a:xfrm>
            <a:off x="235743" y="6276315"/>
            <a:ext cx="8784432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50" dirty="0">
                <a:solidFill>
                  <a:schemeClr val="bg1"/>
                </a:solidFill>
                <a:latin typeface="Montserrat" panose="000005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https://blog.dsacademy.com.br/cientista-de-dados-vs-analista-de-dados-vs-engenheiro-de-dados-vs-dba-qual-a-diferenca-e-qual-carreira-devo-seguir/</a:t>
            </a:r>
            <a:r>
              <a:rPr lang="pt-BR" sz="75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br>
              <a:rPr lang="pt-BR" sz="750" dirty="0">
                <a:solidFill>
                  <a:schemeClr val="bg1"/>
                </a:solidFill>
                <a:latin typeface="Montserrat" panose="00000500000000000000" pitchFamily="2" charset="0"/>
              </a:rPr>
            </a:br>
            <a:r>
              <a:rPr lang="pt-BR" sz="750" dirty="0">
                <a:solidFill>
                  <a:schemeClr val="bg1"/>
                </a:solidFill>
                <a:latin typeface="Montserrat" panose="000005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https://awari.com.br/dba/</a:t>
            </a:r>
            <a:r>
              <a:rPr lang="pt-BR" sz="75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br>
              <a:rPr lang="pt-BR" sz="750" dirty="0">
                <a:solidFill>
                  <a:schemeClr val="bg1"/>
                </a:solidFill>
                <a:latin typeface="Montserrat" panose="00000500000000000000" pitchFamily="2" charset="0"/>
              </a:rPr>
            </a:br>
            <a:r>
              <a:rPr lang="pt-BR" sz="750" dirty="0">
                <a:solidFill>
                  <a:schemeClr val="bg1"/>
                </a:solidFill>
                <a:latin typeface="Montserrat" panose="000005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https://www.alura.com.br/artigos/engenharia-dados</a:t>
            </a:r>
            <a:r>
              <a:rPr lang="pt-BR" sz="75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4527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A723B4EF-D2A2-E935-6314-333846851B60}"/>
              </a:ext>
            </a:extLst>
          </p:cNvPr>
          <p:cNvSpPr txBox="1"/>
          <p:nvPr/>
        </p:nvSpPr>
        <p:spPr>
          <a:xfrm>
            <a:off x="235743" y="595822"/>
            <a:ext cx="865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ED145B"/>
                </a:solidFill>
                <a:latin typeface="Montserrat" panose="00000500000000000000" pitchFamily="2" charset="0"/>
              </a:rPr>
              <a:t>Papéis mais comuns em times de Tecnologia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E7A2ABC-8292-5EDF-4D89-3A466656CDBD}"/>
              </a:ext>
            </a:extLst>
          </p:cNvPr>
          <p:cNvSpPr txBox="1"/>
          <p:nvPr/>
        </p:nvSpPr>
        <p:spPr>
          <a:xfrm>
            <a:off x="235743" y="6363059"/>
            <a:ext cx="8784432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50" dirty="0">
                <a:solidFill>
                  <a:schemeClr val="bg1"/>
                </a:solidFill>
                <a:latin typeface="Montserrat" panose="000005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https://caroli.org/o-que-faz-um-qa/</a:t>
            </a:r>
            <a:r>
              <a:rPr lang="pt-BR" sz="75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24BF57A-5F83-DC00-870A-4B73194892DF}"/>
              </a:ext>
            </a:extLst>
          </p:cNvPr>
          <p:cNvSpPr txBox="1"/>
          <p:nvPr/>
        </p:nvSpPr>
        <p:spPr>
          <a:xfrm>
            <a:off x="695325" y="3686079"/>
            <a:ext cx="7753349" cy="1706365"/>
          </a:xfrm>
          <a:prstGeom prst="rect">
            <a:avLst/>
          </a:prstGeom>
          <a:solidFill>
            <a:srgbClr val="ED145B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Responsável por garantir o correto funcionamento dos softwares de acordo com os resultados esperados. Atua em todo o </a:t>
            </a:r>
            <a:r>
              <a:rPr lang="pt-BR" b="0" i="0" dirty="0">
                <a:solidFill>
                  <a:srgbClr val="FFFFFF"/>
                </a:solidFill>
                <a:effectLst/>
                <a:latin typeface="FuturaPT"/>
              </a:rPr>
              <a:t>Ciclo de Vida de Desenvolvimento do software aplicando as principais técnicas e estratégias de testes</a:t>
            </a:r>
            <a:r>
              <a:rPr lang="pt-BR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.</a:t>
            </a: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8FD1878-8661-33F7-DF99-756C631D07BE}"/>
              </a:ext>
            </a:extLst>
          </p:cNvPr>
          <p:cNvSpPr txBox="1"/>
          <p:nvPr/>
        </p:nvSpPr>
        <p:spPr>
          <a:xfrm>
            <a:off x="235744" y="287192"/>
            <a:ext cx="7809129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bg1"/>
                </a:solidFill>
                <a:latin typeface="Montserrat" panose="00000500000000000000" pitchFamily="2" charset="0"/>
              </a:rPr>
              <a:t>SOFTWARE ENGINEERING AND BUSINESS MODEL</a:t>
            </a:r>
            <a:endParaRPr lang="pt-BR" sz="75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10" descr="avatar, people, person, profile, user, woman ">
            <a:extLst>
              <a:ext uri="{FF2B5EF4-FFF2-40B4-BE49-F238E27FC236}">
                <a16:creationId xmlns:a16="http://schemas.microsoft.com/office/drawing/2014/main" id="{C9FBDF60-62BD-0969-F903-FA2FAE77B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66401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D0B196C-567A-57ED-164C-7F375C104859}"/>
              </a:ext>
            </a:extLst>
          </p:cNvPr>
          <p:cNvSpPr txBox="1"/>
          <p:nvPr/>
        </p:nvSpPr>
        <p:spPr>
          <a:xfrm>
            <a:off x="3668546" y="2387057"/>
            <a:ext cx="180690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anose="00000500000000000000" pitchFamily="2" charset="0"/>
              </a:rPr>
              <a:t>QA (</a:t>
            </a:r>
            <a:r>
              <a:rPr lang="pt-BR" sz="11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Quality</a:t>
            </a:r>
            <a:r>
              <a:rPr lang="pt-BR" sz="1100" b="1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pt-BR" sz="11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Analyst</a:t>
            </a:r>
            <a:r>
              <a:rPr lang="pt-BR" sz="1100" b="1" dirty="0">
                <a:solidFill>
                  <a:schemeClr val="bg1"/>
                </a:solidFill>
                <a:latin typeface="Montserrat" panose="00000500000000000000" pitchFamily="2" charset="0"/>
              </a:rPr>
              <a:t>)</a:t>
            </a:r>
          </a:p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anose="00000500000000000000" pitchFamily="2" charset="0"/>
              </a:rPr>
              <a:t>Analista de Qualidade</a:t>
            </a:r>
          </a:p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anose="00000500000000000000" pitchFamily="2" charset="0"/>
              </a:rPr>
              <a:t>Analista de Testes</a:t>
            </a:r>
          </a:p>
        </p:txBody>
      </p:sp>
    </p:spTree>
    <p:extLst>
      <p:ext uri="{BB962C8B-B14F-4D97-AF65-F5344CB8AC3E}">
        <p14:creationId xmlns:p14="http://schemas.microsoft.com/office/powerpoint/2010/main" val="195442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A723B4EF-D2A2-E935-6314-333846851B60}"/>
              </a:ext>
            </a:extLst>
          </p:cNvPr>
          <p:cNvSpPr txBox="1"/>
          <p:nvPr/>
        </p:nvSpPr>
        <p:spPr>
          <a:xfrm>
            <a:off x="235743" y="595822"/>
            <a:ext cx="865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ED145B"/>
                </a:solidFill>
                <a:latin typeface="Montserrat" panose="00000500000000000000" pitchFamily="2" charset="0"/>
              </a:rPr>
              <a:t>Papéis mais comuns em times de Tecnologia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E7A2ABC-8292-5EDF-4D89-3A466656CDBD}"/>
              </a:ext>
            </a:extLst>
          </p:cNvPr>
          <p:cNvSpPr txBox="1"/>
          <p:nvPr/>
        </p:nvSpPr>
        <p:spPr>
          <a:xfrm>
            <a:off x="235743" y="6276315"/>
            <a:ext cx="8784432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50" dirty="0">
                <a:solidFill>
                  <a:schemeClr val="bg1"/>
                </a:solidFill>
                <a:latin typeface="Montserrat" panose="000005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https://awari.com.br/o-que-e-um-agile-coach-tudo-o-que-voce-precisa-saber</a:t>
            </a:r>
            <a:r>
              <a:rPr lang="pt-BR" sz="75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24BF57A-5F83-DC00-870A-4B73194892DF}"/>
              </a:ext>
            </a:extLst>
          </p:cNvPr>
          <p:cNvSpPr txBox="1"/>
          <p:nvPr/>
        </p:nvSpPr>
        <p:spPr>
          <a:xfrm>
            <a:off x="695325" y="3824500"/>
            <a:ext cx="7753349" cy="1292020"/>
          </a:xfrm>
          <a:prstGeom prst="rect">
            <a:avLst/>
          </a:prstGeom>
          <a:solidFill>
            <a:srgbClr val="ED145B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Profissional especializado na metodologia ágil, que atua como um facilitador, guia e mentor para as equipes de desenvolvimento. </a:t>
            </a: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8FD1878-8661-33F7-DF99-756C631D07BE}"/>
              </a:ext>
            </a:extLst>
          </p:cNvPr>
          <p:cNvSpPr txBox="1"/>
          <p:nvPr/>
        </p:nvSpPr>
        <p:spPr>
          <a:xfrm>
            <a:off x="235744" y="287192"/>
            <a:ext cx="7809129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bg1"/>
                </a:solidFill>
                <a:latin typeface="Montserrat" panose="00000500000000000000" pitchFamily="2" charset="0"/>
              </a:rPr>
              <a:t>SOFTWARE ENGINEERING AND BUSINESS MODEL</a:t>
            </a:r>
            <a:endParaRPr lang="pt-BR" sz="75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2" name="Picture 16" descr="avatar, boy, people, person, profile, tom, user ">
            <a:extLst>
              <a:ext uri="{FF2B5EF4-FFF2-40B4-BE49-F238E27FC236}">
                <a16:creationId xmlns:a16="http://schemas.microsoft.com/office/drawing/2014/main" id="{9329BB3D-9441-108F-5959-60CF91000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849025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C6DFDDC-24E9-ECBD-658E-7FD15E0B188E}"/>
              </a:ext>
            </a:extLst>
          </p:cNvPr>
          <p:cNvSpPr txBox="1"/>
          <p:nvPr/>
        </p:nvSpPr>
        <p:spPr>
          <a:xfrm>
            <a:off x="3929036" y="2556187"/>
            <a:ext cx="128592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Agile</a:t>
            </a:r>
            <a:r>
              <a:rPr lang="pt-BR" sz="1100" b="1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pt-BR" sz="11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Coaches</a:t>
            </a:r>
            <a:endParaRPr lang="pt-BR" sz="11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algn="ctr"/>
            <a:r>
              <a:rPr lang="pt-BR" sz="11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Agilistas</a:t>
            </a:r>
            <a:endParaRPr lang="pt-BR" sz="11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anose="00000500000000000000" pitchFamily="2" charset="0"/>
              </a:rPr>
              <a:t>Scrum Masters</a:t>
            </a:r>
          </a:p>
        </p:txBody>
      </p:sp>
    </p:spTree>
    <p:extLst>
      <p:ext uri="{BB962C8B-B14F-4D97-AF65-F5344CB8AC3E}">
        <p14:creationId xmlns:p14="http://schemas.microsoft.com/office/powerpoint/2010/main" val="316480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A723B4EF-D2A2-E935-6314-333846851B60}"/>
              </a:ext>
            </a:extLst>
          </p:cNvPr>
          <p:cNvSpPr txBox="1"/>
          <p:nvPr/>
        </p:nvSpPr>
        <p:spPr>
          <a:xfrm>
            <a:off x="235743" y="595822"/>
            <a:ext cx="865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ED145B"/>
                </a:solidFill>
                <a:latin typeface="Montserrat" panose="00000500000000000000" pitchFamily="2" charset="0"/>
              </a:rPr>
              <a:t>Plano de Carreira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E7A2ABC-8292-5EDF-4D89-3A466656CDBD}"/>
              </a:ext>
            </a:extLst>
          </p:cNvPr>
          <p:cNvSpPr txBox="1"/>
          <p:nvPr/>
        </p:nvSpPr>
        <p:spPr>
          <a:xfrm>
            <a:off x="235743" y="6362982"/>
            <a:ext cx="8784432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50" dirty="0">
                <a:solidFill>
                  <a:schemeClr val="bg1"/>
                </a:solidFill>
                <a:latin typeface="Montserrat" panose="000005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https://www.alura.com.br/empresas/artigos/plano-de-carreira</a:t>
            </a:r>
            <a:r>
              <a:rPr lang="pt-BR" sz="75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8FD1878-8661-33F7-DF99-756C631D07BE}"/>
              </a:ext>
            </a:extLst>
          </p:cNvPr>
          <p:cNvSpPr txBox="1"/>
          <p:nvPr/>
        </p:nvSpPr>
        <p:spPr>
          <a:xfrm>
            <a:off x="235744" y="287192"/>
            <a:ext cx="7809129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bg1"/>
                </a:solidFill>
                <a:latin typeface="Montserrat" panose="00000500000000000000" pitchFamily="2" charset="0"/>
              </a:rPr>
              <a:t>SOFTWARE ENGINEERING AND BUSINESS MODEL</a:t>
            </a:r>
            <a:endParaRPr lang="pt-BR" sz="75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1026" name="Picture 2" descr="exemplo carreira em y">
            <a:extLst>
              <a:ext uri="{FF2B5EF4-FFF2-40B4-BE49-F238E27FC236}">
                <a16:creationId xmlns:a16="http://schemas.microsoft.com/office/drawing/2014/main" id="{8FAD0852-91A2-9957-4C31-6FCB80271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605" y="2994008"/>
            <a:ext cx="5548708" cy="312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BE33983-2935-C261-700A-6DA836A91EBF}"/>
              </a:ext>
            </a:extLst>
          </p:cNvPr>
          <p:cNvSpPr txBox="1"/>
          <p:nvPr/>
        </p:nvSpPr>
        <p:spPr>
          <a:xfrm>
            <a:off x="235743" y="1066035"/>
            <a:ext cx="8651080" cy="1707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O plano de carreira é a estratégia corporativa que desenha qual será o desenvolvimento profissional de um colaborador ou colaboradora ao longo de sua jornada. Os formatos mais adotados são em Linha (tradicional) ou em Y:</a:t>
            </a: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848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A723B4EF-D2A2-E935-6314-333846851B60}"/>
              </a:ext>
            </a:extLst>
          </p:cNvPr>
          <p:cNvSpPr txBox="1"/>
          <p:nvPr/>
        </p:nvSpPr>
        <p:spPr>
          <a:xfrm>
            <a:off x="235743" y="595822"/>
            <a:ext cx="865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ED145B"/>
                </a:solidFill>
                <a:latin typeface="Montserrat" panose="00000500000000000000" pitchFamily="2" charset="0"/>
              </a:rPr>
              <a:t>Plano de Carreira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E7A2ABC-8292-5EDF-4D89-3A466656CDBD}"/>
              </a:ext>
            </a:extLst>
          </p:cNvPr>
          <p:cNvSpPr txBox="1"/>
          <p:nvPr/>
        </p:nvSpPr>
        <p:spPr>
          <a:xfrm>
            <a:off x="235743" y="6542359"/>
            <a:ext cx="8784432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50" dirty="0">
                <a:solidFill>
                  <a:schemeClr val="bg1"/>
                </a:solidFill>
                <a:latin typeface="Montserrat" panose="000005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https://www.zup.com.br/blog/dev-back-end-infografico</a:t>
            </a:r>
            <a:r>
              <a:rPr lang="pt-BR" sz="75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8FD1878-8661-33F7-DF99-756C631D07BE}"/>
              </a:ext>
            </a:extLst>
          </p:cNvPr>
          <p:cNvSpPr txBox="1"/>
          <p:nvPr/>
        </p:nvSpPr>
        <p:spPr>
          <a:xfrm>
            <a:off x="235744" y="287192"/>
            <a:ext cx="7809129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bg1"/>
                </a:solidFill>
                <a:latin typeface="Montserrat" panose="00000500000000000000" pitchFamily="2" charset="0"/>
              </a:rPr>
              <a:t>SOFTWARE ENGINEERING AND BUSINESS MODEL</a:t>
            </a:r>
            <a:endParaRPr lang="pt-BR" sz="75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2050" name="Picture 2" descr="Gráfico que representa a carreira dev, os seus caminhos e desafios representado pelo jogo de video game “Super Mario”. Acima estão as funções de Dev Jr, Pleno e sênior, levando para o lado do código com as funções de tech lead, pessoa arquiteta e especialista. Do outro lado, levando para o lado de pessoas temos team lead, product manager, director e CTO.  &#10;">
            <a:extLst>
              <a:ext uri="{FF2B5EF4-FFF2-40B4-BE49-F238E27FC236}">
                <a16:creationId xmlns:a16="http://schemas.microsoft.com/office/drawing/2014/main" id="{CC30F353-D886-32C6-4FB9-DCD335009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492" y="757053"/>
            <a:ext cx="4315854" cy="566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2AC6CDC-9906-887D-A22A-72D57EA6A1E2}"/>
              </a:ext>
            </a:extLst>
          </p:cNvPr>
          <p:cNvSpPr txBox="1"/>
          <p:nvPr/>
        </p:nvSpPr>
        <p:spPr>
          <a:xfrm>
            <a:off x="235743" y="2376561"/>
            <a:ext cx="3209421" cy="129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Plano de carreira em Y para Desenvolvedores Back-</a:t>
            </a:r>
            <a:r>
              <a:rPr lang="pt-BR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End</a:t>
            </a:r>
            <a:r>
              <a:rPr lang="pt-BR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na ZUP</a:t>
            </a: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444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A723B4EF-D2A2-E935-6314-333846851B60}"/>
              </a:ext>
            </a:extLst>
          </p:cNvPr>
          <p:cNvSpPr txBox="1"/>
          <p:nvPr/>
        </p:nvSpPr>
        <p:spPr>
          <a:xfrm>
            <a:off x="235743" y="595822"/>
            <a:ext cx="865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ED145B"/>
                </a:solidFill>
                <a:latin typeface="Montserrat" panose="00000500000000000000" pitchFamily="2" charset="0"/>
              </a:rPr>
              <a:t>Plano de Carreira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E7A2ABC-8292-5EDF-4D89-3A466656CDBD}"/>
              </a:ext>
            </a:extLst>
          </p:cNvPr>
          <p:cNvSpPr txBox="1"/>
          <p:nvPr/>
        </p:nvSpPr>
        <p:spPr>
          <a:xfrm>
            <a:off x="235743" y="6362982"/>
            <a:ext cx="8784432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50" dirty="0">
                <a:solidFill>
                  <a:schemeClr val="bg1"/>
                </a:solidFill>
                <a:latin typeface="Montserrat" panose="000005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https://www.devmedia.com.br/plano-de-carreira-para-devs/40313</a:t>
            </a:r>
            <a:r>
              <a:rPr lang="pt-BR" sz="75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8FD1878-8661-33F7-DF99-756C631D07BE}"/>
              </a:ext>
            </a:extLst>
          </p:cNvPr>
          <p:cNvSpPr txBox="1"/>
          <p:nvPr/>
        </p:nvSpPr>
        <p:spPr>
          <a:xfrm>
            <a:off x="235744" y="287192"/>
            <a:ext cx="7809129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bg1"/>
                </a:solidFill>
                <a:latin typeface="Montserrat" panose="00000500000000000000" pitchFamily="2" charset="0"/>
              </a:rPr>
              <a:t>SOFTWARE ENGINEERING AND BUSINESS MODEL</a:t>
            </a:r>
            <a:endParaRPr lang="pt-BR" sz="75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BE33983-2935-C261-700A-6DA836A91EBF}"/>
              </a:ext>
            </a:extLst>
          </p:cNvPr>
          <p:cNvSpPr txBox="1"/>
          <p:nvPr/>
        </p:nvSpPr>
        <p:spPr>
          <a:xfrm>
            <a:off x="235743" y="1356064"/>
            <a:ext cx="8651080" cy="4616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Monte o seu plano de carreira: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Onde quero estar daqui a 5 anos?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b="0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O que preciso melhorar?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b="0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O que preciso estudar mais a fundo?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b="0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Em que tipo de empresa quero trabalhar?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b="0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Em qual área/cargo desejo atuar?</a:t>
            </a: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910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A723B4EF-D2A2-E935-6314-333846851B60}"/>
              </a:ext>
            </a:extLst>
          </p:cNvPr>
          <p:cNvSpPr txBox="1"/>
          <p:nvPr/>
        </p:nvSpPr>
        <p:spPr>
          <a:xfrm>
            <a:off x="235743" y="595822"/>
            <a:ext cx="865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ED145B"/>
                </a:solidFill>
                <a:latin typeface="Montserrat" panose="00000500000000000000" pitchFamily="2" charset="0"/>
              </a:rPr>
              <a:t>Oportunidades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8FD1878-8661-33F7-DF99-756C631D07BE}"/>
              </a:ext>
            </a:extLst>
          </p:cNvPr>
          <p:cNvSpPr txBox="1"/>
          <p:nvPr/>
        </p:nvSpPr>
        <p:spPr>
          <a:xfrm>
            <a:off x="235744" y="287192"/>
            <a:ext cx="7809129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bg1"/>
                </a:solidFill>
                <a:latin typeface="Montserrat" panose="00000500000000000000" pitchFamily="2" charset="0"/>
              </a:rPr>
              <a:t>SOFTWARE ENGINEERING AND BUSINESS MODEL</a:t>
            </a:r>
            <a:endParaRPr lang="pt-BR" sz="75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82BE062-AB5F-23D6-1B1C-2F4565F960C6}"/>
              </a:ext>
            </a:extLst>
          </p:cNvPr>
          <p:cNvSpPr txBox="1"/>
          <p:nvPr/>
        </p:nvSpPr>
        <p:spPr>
          <a:xfrm>
            <a:off x="235743" y="6401531"/>
            <a:ext cx="85724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Montserrat" panose="000005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https://blog.google/intl/pt-br/produtos/a-escassez-dos-profissionais-de-tecnologia-no-brasil-e-seu-consequente-impacto-no-ecossistema-de-startups/</a:t>
            </a:r>
            <a:r>
              <a:rPr lang="pt-BR" sz="800" dirty="0">
                <a:solidFill>
                  <a:schemeClr val="bg1"/>
                </a:solidFill>
                <a:latin typeface="Montserrat" panose="00000500000000000000" pitchFamily="2" charset="0"/>
              </a:rPr>
              <a:t>  </a:t>
            </a:r>
            <a:br>
              <a:rPr lang="pt-BR" sz="800" dirty="0">
                <a:solidFill>
                  <a:schemeClr val="bg1"/>
                </a:solidFill>
                <a:latin typeface="Montserrat" panose="00000500000000000000" pitchFamily="2" charset="0"/>
              </a:rPr>
            </a:br>
            <a:r>
              <a:rPr lang="pt-BR" sz="800" dirty="0">
                <a:solidFill>
                  <a:schemeClr val="bg1"/>
                </a:solidFill>
                <a:latin typeface="Montserrat" panose="000005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https://forbes.com.br/carreira/2023/01/mercado-tech-continua-aquecido-apesar-das-demissoes/</a:t>
            </a:r>
            <a:r>
              <a:rPr lang="pt-BR" sz="8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D1A8A49-2778-89D9-FE79-C91E70088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950" y="2864929"/>
            <a:ext cx="5095874" cy="339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D69E40B-BEB2-C7B8-1739-2F00F1A58E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34" r="675"/>
          <a:stretch/>
        </p:blipFill>
        <p:spPr>
          <a:xfrm>
            <a:off x="314325" y="1173739"/>
            <a:ext cx="4072153" cy="238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368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C928CF4-30E9-3845-075D-2E3576DE5B01}"/>
              </a:ext>
            </a:extLst>
          </p:cNvPr>
          <p:cNvSpPr txBox="1"/>
          <p:nvPr/>
        </p:nvSpPr>
        <p:spPr>
          <a:xfrm>
            <a:off x="235744" y="287192"/>
            <a:ext cx="7809129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bg1"/>
                </a:solidFill>
                <a:latin typeface="Montserrat" panose="00000500000000000000" pitchFamily="2" charset="0"/>
              </a:rPr>
              <a:t>SOFTWARE ENGINEERING AND BUSINESS MODEL</a:t>
            </a:r>
            <a:endParaRPr lang="pt-BR" sz="75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CCA216E-CB95-58B0-E7C3-673E817B317C}"/>
              </a:ext>
            </a:extLst>
          </p:cNvPr>
          <p:cNvSpPr txBox="1"/>
          <p:nvPr/>
        </p:nvSpPr>
        <p:spPr>
          <a:xfrm>
            <a:off x="235744" y="1208811"/>
            <a:ext cx="5149058" cy="4816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- Você poderia me dizer, por favor, por qual caminho devo seguir para sair daqui?</a:t>
            </a:r>
          </a:p>
          <a:p>
            <a:pPr>
              <a:lnSpc>
                <a:spcPct val="150000"/>
              </a:lnSpc>
            </a:pP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- </a:t>
            </a:r>
            <a:r>
              <a:rPr lang="pt-BR" sz="1600" b="1" dirty="0">
                <a:solidFill>
                  <a:schemeClr val="bg1"/>
                </a:solidFill>
                <a:latin typeface="Montserrat" panose="00000500000000000000" pitchFamily="2" charset="0"/>
              </a:rPr>
              <a:t>Isso depende muito de onde deseja chegar </a:t>
            </a: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– o Gato respondeu.</a:t>
            </a:r>
          </a:p>
          <a:p>
            <a:pPr>
              <a:lnSpc>
                <a:spcPct val="150000"/>
              </a:lnSpc>
            </a:pP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- Eu não ligo muito para onde... – Falou Alice.</a:t>
            </a:r>
          </a:p>
          <a:p>
            <a:pPr>
              <a:lnSpc>
                <a:spcPct val="150000"/>
              </a:lnSpc>
            </a:pP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- Então não importa para que lado caminhe – o Gato interpôs.</a:t>
            </a:r>
          </a:p>
          <a:p>
            <a:pPr>
              <a:lnSpc>
                <a:spcPct val="150000"/>
              </a:lnSpc>
            </a:pP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- ... desde que eu chegue a algum lugar – Alice acrescentou como uma explicação.</a:t>
            </a:r>
          </a:p>
          <a:p>
            <a:pPr>
              <a:lnSpc>
                <a:spcPct val="150000"/>
              </a:lnSpc>
            </a:pP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- Ah, com certeza fará isso – o Gato disse -, se você andar por tempo suficiente.</a:t>
            </a:r>
          </a:p>
          <a:p>
            <a:pPr>
              <a:lnSpc>
                <a:spcPct val="150000"/>
              </a:lnSpc>
            </a:pP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Montserrat" panose="00000500000000000000" pitchFamily="2" charset="0"/>
              </a:rPr>
              <a:t>As Aventuras de Alice no País das Maravilhas, Lewis Carroll</a:t>
            </a:r>
          </a:p>
        </p:txBody>
      </p:sp>
      <p:pic>
        <p:nvPicPr>
          <p:cNvPr id="1026" name="Picture 2" descr="Ilustração de conto de fadas Alice no País das Maravilhas. - Ilustração de Alice no País das Maravilhas royalty-free">
            <a:extLst>
              <a:ext uri="{FF2B5EF4-FFF2-40B4-BE49-F238E27FC236}">
                <a16:creationId xmlns:a16="http://schemas.microsoft.com/office/drawing/2014/main" id="{CC32712A-BEA6-FF13-29CB-16A99FFF1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877" y="1322604"/>
            <a:ext cx="3324379" cy="470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717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E6FDEF-A7CE-E9BD-9DF0-30401AA60862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35744" y="2823653"/>
            <a:ext cx="6858000" cy="17907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BR" sz="5400" dirty="0">
                <a:solidFill>
                  <a:srgbClr val="ED145B"/>
                </a:solidFill>
                <a:latin typeface="Montserrat" panose="00000500000000000000" pitchFamily="2" charset="0"/>
              </a:rPr>
              <a:t>Dúvidas?</a:t>
            </a:r>
          </a:p>
        </p:txBody>
      </p:sp>
      <p:pic>
        <p:nvPicPr>
          <p:cNvPr id="8194" name="Picture 2" descr="Video gif. A pug lying on a couch looking back at us and stretching, seeming to be appalled.">
            <a:extLst>
              <a:ext uri="{FF2B5EF4-FFF2-40B4-BE49-F238E27FC236}">
                <a16:creationId xmlns:a16="http://schemas.microsoft.com/office/drawing/2014/main" id="{6A3C5B66-B320-F513-1AE7-2B027465D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166" y="2157412"/>
            <a:ext cx="238125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884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E6FDEF-A7CE-E9BD-9DF0-30401AA60862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35744" y="2823653"/>
            <a:ext cx="6858000" cy="17907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BR" sz="5400" dirty="0">
                <a:solidFill>
                  <a:srgbClr val="ED145B"/>
                </a:solidFill>
                <a:latin typeface="Montserrat" panose="00000500000000000000" pitchFamily="2" charset="0"/>
              </a:rPr>
              <a:t>Até a próxima!</a:t>
            </a:r>
          </a:p>
        </p:txBody>
      </p:sp>
      <p:pic>
        <p:nvPicPr>
          <p:cNvPr id="16386" name="Picture 2" descr="Video gif. Woman slides away as if she's being wiped away off screen. Text is a long drawn out, &quot;Bye.&quot;">
            <a:extLst>
              <a:ext uri="{FF2B5EF4-FFF2-40B4-BE49-F238E27FC236}">
                <a16:creationId xmlns:a16="http://schemas.microsoft.com/office/drawing/2014/main" id="{43A9AE4F-E6DE-7069-307D-9B7EC0B35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181" y="2409008"/>
            <a:ext cx="2039983" cy="2039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304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E6FDEF-A7CE-E9BD-9DF0-30401AA60862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35743" y="2823652"/>
            <a:ext cx="7809129" cy="226269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BR" sz="5400" dirty="0">
                <a:solidFill>
                  <a:srgbClr val="ED145B"/>
                </a:solidFill>
                <a:latin typeface="Montserrat" panose="00000500000000000000" pitchFamily="2" charset="0"/>
              </a:rPr>
              <a:t>E você?</a:t>
            </a:r>
            <a:br>
              <a:rPr lang="pt-BR" sz="5400" dirty="0">
                <a:solidFill>
                  <a:srgbClr val="ED145B"/>
                </a:solidFill>
                <a:latin typeface="Montserrat" panose="00000500000000000000" pitchFamily="2" charset="0"/>
              </a:rPr>
            </a:br>
            <a:r>
              <a:rPr lang="pt-BR" sz="5400" dirty="0">
                <a:solidFill>
                  <a:srgbClr val="ED145B"/>
                </a:solidFill>
                <a:latin typeface="Montserrat" panose="00000500000000000000" pitchFamily="2" charset="0"/>
              </a:rPr>
              <a:t>Aonde quer chegar?</a:t>
            </a:r>
          </a:p>
        </p:txBody>
      </p:sp>
    </p:spTree>
    <p:extLst>
      <p:ext uri="{BB962C8B-B14F-4D97-AF65-F5344CB8AC3E}">
        <p14:creationId xmlns:p14="http://schemas.microsoft.com/office/powerpoint/2010/main" val="3357291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E6FDEF-A7CE-E9BD-9DF0-30401AA60862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35744" y="2823652"/>
            <a:ext cx="8614342" cy="295666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BR" sz="6000" b="1" dirty="0">
                <a:solidFill>
                  <a:schemeClr val="tx1"/>
                </a:solidFill>
                <a:highlight>
                  <a:srgbClr val="ED145B"/>
                </a:highlight>
                <a:latin typeface="Montserrat" panose="00000500000000000000" pitchFamily="2" charset="0"/>
              </a:rPr>
              <a:t>Carreiras em TI</a:t>
            </a:r>
          </a:p>
        </p:txBody>
      </p:sp>
    </p:spTree>
    <p:extLst>
      <p:ext uri="{BB962C8B-B14F-4D97-AF65-F5344CB8AC3E}">
        <p14:creationId xmlns:p14="http://schemas.microsoft.com/office/powerpoint/2010/main" val="3697882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A723B4EF-D2A2-E935-6314-333846851B60}"/>
              </a:ext>
            </a:extLst>
          </p:cNvPr>
          <p:cNvSpPr txBox="1"/>
          <p:nvPr/>
        </p:nvSpPr>
        <p:spPr>
          <a:xfrm>
            <a:off x="235743" y="595822"/>
            <a:ext cx="865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ED145B"/>
                </a:solidFill>
                <a:latin typeface="Montserrat" panose="00000500000000000000" pitchFamily="2" charset="0"/>
              </a:rPr>
              <a:t>Velho modelo de atuação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FE6FA70E-A9AE-88D0-4C1C-DB61B5DE542B}"/>
              </a:ext>
            </a:extLst>
          </p:cNvPr>
          <p:cNvSpPr/>
          <p:nvPr/>
        </p:nvSpPr>
        <p:spPr>
          <a:xfrm>
            <a:off x="3607405" y="1856141"/>
            <a:ext cx="1907756" cy="1764000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Montserrat" panose="00000500000000000000" pitchFamily="2" charset="0"/>
              </a:rPr>
              <a:t>NEGÓCIO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81114E5E-BFBD-272B-A223-BA46C9B32209}"/>
              </a:ext>
            </a:extLst>
          </p:cNvPr>
          <p:cNvSpPr/>
          <p:nvPr/>
        </p:nvSpPr>
        <p:spPr>
          <a:xfrm>
            <a:off x="6370479" y="1856141"/>
            <a:ext cx="1907756" cy="1764000"/>
          </a:xfrm>
          <a:prstGeom prst="ellipse">
            <a:avLst/>
          </a:pr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Montserrat" panose="00000500000000000000" pitchFamily="2" charset="0"/>
              </a:rPr>
              <a:t>TECNOLOGIA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467F9F9-864C-D1FF-B091-46F28430B7B4}"/>
              </a:ext>
            </a:extLst>
          </p:cNvPr>
          <p:cNvSpPr/>
          <p:nvPr/>
        </p:nvSpPr>
        <p:spPr>
          <a:xfrm>
            <a:off x="770789" y="1856141"/>
            <a:ext cx="1908000" cy="17640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Montserrat" panose="00000500000000000000" pitchFamily="2" charset="0"/>
              </a:rPr>
              <a:t>CLIENTE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9CDA0FBD-0632-E82F-8A13-7559814688AA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5515161" y="2738141"/>
            <a:ext cx="855318" cy="0"/>
          </a:xfrm>
          <a:prstGeom prst="straightConnector1">
            <a:avLst/>
          </a:prstGeom>
          <a:ln w="28575" cap="flat" cmpd="sng" algn="ctr">
            <a:solidFill>
              <a:srgbClr val="ED145B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F72E2240-1AE4-3F2F-E4BA-0427EC4367F1}"/>
              </a:ext>
            </a:extLst>
          </p:cNvPr>
          <p:cNvCxnSpPr>
            <a:cxnSpLocks/>
            <a:stCxn id="17" idx="6"/>
            <a:endCxn id="15" idx="2"/>
          </p:cNvCxnSpPr>
          <p:nvPr/>
        </p:nvCxnSpPr>
        <p:spPr>
          <a:xfrm>
            <a:off x="2678789" y="2738141"/>
            <a:ext cx="928616" cy="0"/>
          </a:xfrm>
          <a:prstGeom prst="straightConnector1">
            <a:avLst/>
          </a:prstGeom>
          <a:ln w="28575" cap="flat" cmpd="sng" algn="ctr">
            <a:solidFill>
              <a:srgbClr val="ED145B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BA80A89-6334-A13C-2E6B-B497D87E7472}"/>
              </a:ext>
            </a:extLst>
          </p:cNvPr>
          <p:cNvSpPr txBox="1"/>
          <p:nvPr/>
        </p:nvSpPr>
        <p:spPr>
          <a:xfrm>
            <a:off x="282013" y="4244293"/>
            <a:ext cx="8579973" cy="2123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Área de Tecnologia puramente técnica, sem conhecimento do modelo/objetivos de negócio e sem entender as dores dos clientes.</a:t>
            </a:r>
          </a:p>
          <a:p>
            <a:pPr algn="ctr">
              <a:lnSpc>
                <a:spcPct val="150000"/>
              </a:lnSpc>
            </a:pPr>
            <a:endParaRPr lang="pt-BR" dirty="0">
              <a:solidFill>
                <a:schemeClr val="bg1"/>
              </a:solidFill>
              <a:highlight>
                <a:srgbClr val="ED145B"/>
              </a:highlight>
              <a:latin typeface="Montserrat" panose="00000500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bg1"/>
                </a:solidFill>
                <a:highlight>
                  <a:srgbClr val="ED145B"/>
                </a:highlight>
                <a:latin typeface="Montserrat" panose="00000500000000000000" pitchFamily="2" charset="0"/>
              </a:rPr>
              <a:t>Tecnologia como fim (custo)</a:t>
            </a:r>
          </a:p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Foco na solução</a:t>
            </a:r>
          </a:p>
        </p:txBody>
      </p:sp>
    </p:spTree>
    <p:extLst>
      <p:ext uri="{BB962C8B-B14F-4D97-AF65-F5344CB8AC3E}">
        <p14:creationId xmlns:p14="http://schemas.microsoft.com/office/powerpoint/2010/main" val="3216622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A723B4EF-D2A2-E935-6314-333846851B60}"/>
              </a:ext>
            </a:extLst>
          </p:cNvPr>
          <p:cNvSpPr txBox="1"/>
          <p:nvPr/>
        </p:nvSpPr>
        <p:spPr>
          <a:xfrm>
            <a:off x="235743" y="595822"/>
            <a:ext cx="865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ED145B"/>
                </a:solidFill>
                <a:latin typeface="Montserrat" panose="00000500000000000000" pitchFamily="2" charset="0"/>
              </a:rPr>
              <a:t>Novo modelo de atuação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8C51C0A-BCC7-8200-00B3-30A4049B89F3}"/>
              </a:ext>
            </a:extLst>
          </p:cNvPr>
          <p:cNvSpPr txBox="1"/>
          <p:nvPr/>
        </p:nvSpPr>
        <p:spPr>
          <a:xfrm>
            <a:off x="1448819" y="4428157"/>
            <a:ext cx="6224927" cy="1425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  <a:latin typeface="Montserrat" panose="00000500000000000000" pitchFamily="2" charset="0"/>
              </a:rPr>
              <a:t>Tecnologia totalmente integrada ao negócio e ao cliente, sendo </a:t>
            </a:r>
            <a:r>
              <a:rPr lang="pt-BR" sz="2000" dirty="0">
                <a:solidFill>
                  <a:schemeClr val="bg1"/>
                </a:solidFill>
                <a:highlight>
                  <a:srgbClr val="ED145B"/>
                </a:highlight>
                <a:latin typeface="Montserrat" panose="00000500000000000000" pitchFamily="2" charset="0"/>
              </a:rPr>
              <a:t>meio de entrega de valor sustentável e escalável</a:t>
            </a:r>
            <a:r>
              <a:rPr lang="pt-BR" sz="2000" dirty="0">
                <a:solidFill>
                  <a:schemeClr val="bg1"/>
                </a:solidFill>
                <a:latin typeface="Montserrat" panose="00000500000000000000" pitchFamily="2" charset="0"/>
              </a:rPr>
              <a:t>. Foco no problema.</a:t>
            </a:r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59E3595C-5CBD-1BAF-DFF6-4359376D4CD6}"/>
              </a:ext>
            </a:extLst>
          </p:cNvPr>
          <p:cNvSpPr/>
          <p:nvPr/>
        </p:nvSpPr>
        <p:spPr>
          <a:xfrm>
            <a:off x="4438064" y="1769928"/>
            <a:ext cx="268116" cy="713492"/>
          </a:xfrm>
          <a:custGeom>
            <a:avLst/>
            <a:gdLst>
              <a:gd name="connsiteX0" fmla="*/ 134058 w 268116"/>
              <a:gd name="connsiteY0" fmla="*/ 0 h 713492"/>
              <a:gd name="connsiteX1" fmla="*/ 152988 w 268116"/>
              <a:gd name="connsiteY1" fmla="*/ 28812 h 713492"/>
              <a:gd name="connsiteX2" fmla="*/ 268116 w 268116"/>
              <a:gd name="connsiteY2" fmla="*/ 449226 h 713492"/>
              <a:gd name="connsiteX3" fmla="*/ 225232 w 268116"/>
              <a:gd name="connsiteY3" fmla="*/ 711506 h 713492"/>
              <a:gd name="connsiteX4" fmla="*/ 224446 w 268116"/>
              <a:gd name="connsiteY4" fmla="*/ 713492 h 713492"/>
              <a:gd name="connsiteX5" fmla="*/ 133936 w 268116"/>
              <a:gd name="connsiteY5" fmla="*/ 709266 h 713492"/>
              <a:gd name="connsiteX6" fmla="*/ 43666 w 268116"/>
              <a:gd name="connsiteY6" fmla="*/ 713481 h 713492"/>
              <a:gd name="connsiteX7" fmla="*/ 42884 w 268116"/>
              <a:gd name="connsiteY7" fmla="*/ 711506 h 713492"/>
              <a:gd name="connsiteX8" fmla="*/ 0 w 268116"/>
              <a:gd name="connsiteY8" fmla="*/ 449226 h 713492"/>
              <a:gd name="connsiteX9" fmla="*/ 115128 w 268116"/>
              <a:gd name="connsiteY9" fmla="*/ 28812 h 713492"/>
              <a:gd name="connsiteX10" fmla="*/ 134058 w 268116"/>
              <a:gd name="connsiteY10" fmla="*/ 0 h 713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8116" h="713492">
                <a:moveTo>
                  <a:pt x="134058" y="0"/>
                </a:moveTo>
                <a:lnTo>
                  <a:pt x="152988" y="28812"/>
                </a:lnTo>
                <a:cubicBezTo>
                  <a:pt x="226410" y="153786"/>
                  <a:pt x="268116" y="297003"/>
                  <a:pt x="268116" y="449226"/>
                </a:cubicBezTo>
                <a:cubicBezTo>
                  <a:pt x="268116" y="540560"/>
                  <a:pt x="253102" y="628652"/>
                  <a:pt x="225232" y="711506"/>
                </a:cubicBezTo>
                <a:lnTo>
                  <a:pt x="224446" y="713492"/>
                </a:lnTo>
                <a:lnTo>
                  <a:pt x="133936" y="709266"/>
                </a:lnTo>
                <a:lnTo>
                  <a:pt x="43666" y="713481"/>
                </a:lnTo>
                <a:lnTo>
                  <a:pt x="42884" y="711506"/>
                </a:lnTo>
                <a:cubicBezTo>
                  <a:pt x="15014" y="628652"/>
                  <a:pt x="0" y="540560"/>
                  <a:pt x="0" y="449226"/>
                </a:cubicBezTo>
                <a:cubicBezTo>
                  <a:pt x="0" y="297003"/>
                  <a:pt x="41706" y="153786"/>
                  <a:pt x="115128" y="28812"/>
                </a:cubicBezTo>
                <a:lnTo>
                  <a:pt x="134058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1200" dirty="0">
              <a:latin typeface="Montserrat" panose="00000500000000000000" pitchFamily="2" charset="0"/>
            </a:endParaRPr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B860C692-7660-93F7-5376-303BEB8DB6B5}"/>
              </a:ext>
            </a:extLst>
          </p:cNvPr>
          <p:cNvSpPr/>
          <p:nvPr/>
        </p:nvSpPr>
        <p:spPr>
          <a:xfrm>
            <a:off x="3661680" y="2483410"/>
            <a:ext cx="910443" cy="617745"/>
          </a:xfrm>
          <a:custGeom>
            <a:avLst/>
            <a:gdLst>
              <a:gd name="connsiteX0" fmla="*/ 820051 w 910443"/>
              <a:gd name="connsiteY0" fmla="*/ 0 h 617745"/>
              <a:gd name="connsiteX1" fmla="*/ 851346 w 910443"/>
              <a:gd name="connsiteY1" fmla="*/ 79059 h 617745"/>
              <a:gd name="connsiteX2" fmla="*/ 891513 w 910443"/>
              <a:gd name="connsiteY2" fmla="*/ 156159 h 617745"/>
              <a:gd name="connsiteX3" fmla="*/ 910443 w 910443"/>
              <a:gd name="connsiteY3" fmla="*/ 184971 h 617745"/>
              <a:gd name="connsiteX4" fmla="*/ 881594 w 910443"/>
              <a:gd name="connsiteY4" fmla="*/ 228880 h 617745"/>
              <a:gd name="connsiteX5" fmla="*/ 90623 w 910443"/>
              <a:gd name="connsiteY5" fmla="*/ 617745 h 617745"/>
              <a:gd name="connsiteX6" fmla="*/ 0 w 910443"/>
              <a:gd name="connsiteY6" fmla="*/ 613514 h 617745"/>
              <a:gd name="connsiteX7" fmla="*/ 31291 w 910443"/>
              <a:gd name="connsiteY7" fmla="*/ 534471 h 617745"/>
              <a:gd name="connsiteX8" fmla="*/ 812780 w 910443"/>
              <a:gd name="connsiteY8" fmla="*/ 339 h 617745"/>
              <a:gd name="connsiteX9" fmla="*/ 820051 w 910443"/>
              <a:gd name="connsiteY9" fmla="*/ 0 h 617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0443" h="617745">
                <a:moveTo>
                  <a:pt x="820051" y="0"/>
                </a:moveTo>
                <a:lnTo>
                  <a:pt x="851346" y="79059"/>
                </a:lnTo>
                <a:cubicBezTo>
                  <a:pt x="863413" y="105440"/>
                  <a:pt x="876829" y="131164"/>
                  <a:pt x="891513" y="156159"/>
                </a:cubicBezTo>
                <a:lnTo>
                  <a:pt x="910443" y="184971"/>
                </a:lnTo>
                <a:lnTo>
                  <a:pt x="881594" y="228880"/>
                </a:lnTo>
                <a:cubicBezTo>
                  <a:pt x="710175" y="463493"/>
                  <a:pt x="419881" y="617745"/>
                  <a:pt x="90623" y="617745"/>
                </a:cubicBezTo>
                <a:lnTo>
                  <a:pt x="0" y="613514"/>
                </a:lnTo>
                <a:lnTo>
                  <a:pt x="31291" y="534471"/>
                </a:lnTo>
                <a:cubicBezTo>
                  <a:pt x="164047" y="244288"/>
                  <a:pt x="460002" y="33461"/>
                  <a:pt x="812780" y="339"/>
                </a:cubicBezTo>
                <a:lnTo>
                  <a:pt x="82005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1200" dirty="0">
              <a:latin typeface="Montserrat" panose="00000500000000000000" pitchFamily="2" charset="0"/>
            </a:endParaRPr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4DE4B639-CBB7-FCD4-3992-BBA00D367678}"/>
              </a:ext>
            </a:extLst>
          </p:cNvPr>
          <p:cNvSpPr/>
          <p:nvPr/>
        </p:nvSpPr>
        <p:spPr>
          <a:xfrm>
            <a:off x="4572122" y="2483420"/>
            <a:ext cx="910204" cy="617734"/>
          </a:xfrm>
          <a:custGeom>
            <a:avLst/>
            <a:gdLst>
              <a:gd name="connsiteX0" fmla="*/ 90388 w 910204"/>
              <a:gd name="connsiteY0" fmla="*/ 0 h 617734"/>
              <a:gd name="connsiteX1" fmla="*/ 97419 w 910204"/>
              <a:gd name="connsiteY1" fmla="*/ 328 h 617734"/>
              <a:gd name="connsiteX2" fmla="*/ 878908 w 910204"/>
              <a:gd name="connsiteY2" fmla="*/ 534460 h 617734"/>
              <a:gd name="connsiteX3" fmla="*/ 910204 w 910204"/>
              <a:gd name="connsiteY3" fmla="*/ 613514 h 617734"/>
              <a:gd name="connsiteX4" fmla="*/ 819820 w 910204"/>
              <a:gd name="connsiteY4" fmla="*/ 617734 h 617734"/>
              <a:gd name="connsiteX5" fmla="*/ 28849 w 910204"/>
              <a:gd name="connsiteY5" fmla="*/ 228869 h 617734"/>
              <a:gd name="connsiteX6" fmla="*/ 0 w 910204"/>
              <a:gd name="connsiteY6" fmla="*/ 184960 h 617734"/>
              <a:gd name="connsiteX7" fmla="*/ 18930 w 910204"/>
              <a:gd name="connsiteY7" fmla="*/ 156148 h 617734"/>
              <a:gd name="connsiteX8" fmla="*/ 59098 w 910204"/>
              <a:gd name="connsiteY8" fmla="*/ 79048 h 617734"/>
              <a:gd name="connsiteX9" fmla="*/ 90388 w 910204"/>
              <a:gd name="connsiteY9" fmla="*/ 0 h 617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0204" h="617734">
                <a:moveTo>
                  <a:pt x="90388" y="0"/>
                </a:moveTo>
                <a:lnTo>
                  <a:pt x="97419" y="328"/>
                </a:lnTo>
                <a:cubicBezTo>
                  <a:pt x="450197" y="33450"/>
                  <a:pt x="746152" y="244277"/>
                  <a:pt x="878908" y="534460"/>
                </a:cubicBezTo>
                <a:lnTo>
                  <a:pt x="910204" y="613514"/>
                </a:lnTo>
                <a:lnTo>
                  <a:pt x="819820" y="617734"/>
                </a:lnTo>
                <a:cubicBezTo>
                  <a:pt x="490563" y="617734"/>
                  <a:pt x="200268" y="463482"/>
                  <a:pt x="28849" y="228869"/>
                </a:cubicBezTo>
                <a:lnTo>
                  <a:pt x="0" y="184960"/>
                </a:lnTo>
                <a:lnTo>
                  <a:pt x="18930" y="156148"/>
                </a:lnTo>
                <a:cubicBezTo>
                  <a:pt x="33615" y="131153"/>
                  <a:pt x="47030" y="105429"/>
                  <a:pt x="59098" y="79048"/>
                </a:cubicBezTo>
                <a:lnTo>
                  <a:pt x="90388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1200" dirty="0">
              <a:latin typeface="Montserrat" panose="00000500000000000000" pitchFamily="2" charset="0"/>
            </a:endParaRPr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90B98DD1-FA90-B03E-07BF-285DAED16DF4}"/>
              </a:ext>
            </a:extLst>
          </p:cNvPr>
          <p:cNvSpPr/>
          <p:nvPr/>
        </p:nvSpPr>
        <p:spPr>
          <a:xfrm>
            <a:off x="2798424" y="1337155"/>
            <a:ext cx="1773698" cy="1759769"/>
          </a:xfrm>
          <a:custGeom>
            <a:avLst/>
            <a:gdLst>
              <a:gd name="connsiteX0" fmla="*/ 953878 w 1773698"/>
              <a:gd name="connsiteY0" fmla="*/ 0 h 1759769"/>
              <a:gd name="connsiteX1" fmla="*/ 1744849 w 1773698"/>
              <a:gd name="connsiteY1" fmla="*/ 388865 h 1759769"/>
              <a:gd name="connsiteX2" fmla="*/ 1773698 w 1773698"/>
              <a:gd name="connsiteY2" fmla="*/ 432774 h 1759769"/>
              <a:gd name="connsiteX3" fmla="*/ 1754768 w 1773698"/>
              <a:gd name="connsiteY3" fmla="*/ 461586 h 1759769"/>
              <a:gd name="connsiteX4" fmla="*/ 1639640 w 1773698"/>
              <a:gd name="connsiteY4" fmla="*/ 882000 h 1759769"/>
              <a:gd name="connsiteX5" fmla="*/ 1682524 w 1773698"/>
              <a:gd name="connsiteY5" fmla="*/ 1144280 h 1759769"/>
              <a:gd name="connsiteX6" fmla="*/ 1683306 w 1773698"/>
              <a:gd name="connsiteY6" fmla="*/ 1146255 h 1759769"/>
              <a:gd name="connsiteX7" fmla="*/ 1676035 w 1773698"/>
              <a:gd name="connsiteY7" fmla="*/ 1146594 h 1759769"/>
              <a:gd name="connsiteX8" fmla="*/ 894546 w 1773698"/>
              <a:gd name="connsiteY8" fmla="*/ 1680726 h 1759769"/>
              <a:gd name="connsiteX9" fmla="*/ 863255 w 1773698"/>
              <a:gd name="connsiteY9" fmla="*/ 1759769 h 1759769"/>
              <a:gd name="connsiteX10" fmla="*/ 856350 w 1773698"/>
              <a:gd name="connsiteY10" fmla="*/ 1759446 h 1759769"/>
              <a:gd name="connsiteX11" fmla="*/ 0 w 1773698"/>
              <a:gd name="connsiteY11" fmla="*/ 882000 h 1759769"/>
              <a:gd name="connsiteX12" fmla="*/ 953878 w 1773698"/>
              <a:gd name="connsiteY12" fmla="*/ 0 h 175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73698" h="1759769">
                <a:moveTo>
                  <a:pt x="953878" y="0"/>
                </a:moveTo>
                <a:cubicBezTo>
                  <a:pt x="1283136" y="0"/>
                  <a:pt x="1573430" y="154252"/>
                  <a:pt x="1744849" y="388865"/>
                </a:cubicBezTo>
                <a:lnTo>
                  <a:pt x="1773698" y="432774"/>
                </a:lnTo>
                <a:lnTo>
                  <a:pt x="1754768" y="461586"/>
                </a:lnTo>
                <a:cubicBezTo>
                  <a:pt x="1681346" y="586560"/>
                  <a:pt x="1639640" y="729777"/>
                  <a:pt x="1639640" y="882000"/>
                </a:cubicBezTo>
                <a:cubicBezTo>
                  <a:pt x="1639640" y="973334"/>
                  <a:pt x="1654654" y="1061426"/>
                  <a:pt x="1682524" y="1144280"/>
                </a:cubicBezTo>
                <a:lnTo>
                  <a:pt x="1683306" y="1146255"/>
                </a:lnTo>
                <a:lnTo>
                  <a:pt x="1676035" y="1146594"/>
                </a:lnTo>
                <a:cubicBezTo>
                  <a:pt x="1323257" y="1179716"/>
                  <a:pt x="1027302" y="1390543"/>
                  <a:pt x="894546" y="1680726"/>
                </a:cubicBezTo>
                <a:lnTo>
                  <a:pt x="863255" y="1759769"/>
                </a:lnTo>
                <a:lnTo>
                  <a:pt x="856350" y="1759446"/>
                </a:lnTo>
                <a:cubicBezTo>
                  <a:pt x="375351" y="1714279"/>
                  <a:pt x="0" y="1338670"/>
                  <a:pt x="0" y="882000"/>
                </a:cubicBezTo>
                <a:cubicBezTo>
                  <a:pt x="0" y="394885"/>
                  <a:pt x="427066" y="0"/>
                  <a:pt x="953878" y="0"/>
                </a:cubicBez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pt-BR" sz="1200" dirty="0">
                <a:latin typeface="Montserrat" panose="00000500000000000000" pitchFamily="2" charset="0"/>
              </a:rPr>
              <a:t>CLIENTE</a:t>
            </a:r>
          </a:p>
        </p:txBody>
      </p:sp>
      <p:sp>
        <p:nvSpPr>
          <p:cNvPr id="24" name="Forma Livre: Forma 23">
            <a:extLst>
              <a:ext uri="{FF2B5EF4-FFF2-40B4-BE49-F238E27FC236}">
                <a16:creationId xmlns:a16="http://schemas.microsoft.com/office/drawing/2014/main" id="{D4BF51F3-6276-988C-05BA-48C6164B58B2}"/>
              </a:ext>
            </a:extLst>
          </p:cNvPr>
          <p:cNvSpPr/>
          <p:nvPr/>
        </p:nvSpPr>
        <p:spPr>
          <a:xfrm>
            <a:off x="4572122" y="1337154"/>
            <a:ext cx="1773698" cy="1759780"/>
          </a:xfrm>
          <a:custGeom>
            <a:avLst/>
            <a:gdLst>
              <a:gd name="connsiteX0" fmla="*/ 819820 w 1773698"/>
              <a:gd name="connsiteY0" fmla="*/ 0 h 1759780"/>
              <a:gd name="connsiteX1" fmla="*/ 1773698 w 1773698"/>
              <a:gd name="connsiteY1" fmla="*/ 882000 h 1759780"/>
              <a:gd name="connsiteX2" fmla="*/ 917348 w 1773698"/>
              <a:gd name="connsiteY2" fmla="*/ 1759446 h 1759780"/>
              <a:gd name="connsiteX3" fmla="*/ 910204 w 1773698"/>
              <a:gd name="connsiteY3" fmla="*/ 1759780 h 1759780"/>
              <a:gd name="connsiteX4" fmla="*/ 878908 w 1773698"/>
              <a:gd name="connsiteY4" fmla="*/ 1680726 h 1759780"/>
              <a:gd name="connsiteX5" fmla="*/ 97419 w 1773698"/>
              <a:gd name="connsiteY5" fmla="*/ 1146594 h 1759780"/>
              <a:gd name="connsiteX6" fmla="*/ 90388 w 1773698"/>
              <a:gd name="connsiteY6" fmla="*/ 1146266 h 1759780"/>
              <a:gd name="connsiteX7" fmla="*/ 91174 w 1773698"/>
              <a:gd name="connsiteY7" fmla="*/ 1144280 h 1759780"/>
              <a:gd name="connsiteX8" fmla="*/ 134058 w 1773698"/>
              <a:gd name="connsiteY8" fmla="*/ 882000 h 1759780"/>
              <a:gd name="connsiteX9" fmla="*/ 18930 w 1773698"/>
              <a:gd name="connsiteY9" fmla="*/ 461586 h 1759780"/>
              <a:gd name="connsiteX10" fmla="*/ 0 w 1773698"/>
              <a:gd name="connsiteY10" fmla="*/ 432774 h 1759780"/>
              <a:gd name="connsiteX11" fmla="*/ 28849 w 1773698"/>
              <a:gd name="connsiteY11" fmla="*/ 388865 h 1759780"/>
              <a:gd name="connsiteX12" fmla="*/ 819820 w 1773698"/>
              <a:gd name="connsiteY12" fmla="*/ 0 h 1759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73698" h="1759780">
                <a:moveTo>
                  <a:pt x="819820" y="0"/>
                </a:moveTo>
                <a:cubicBezTo>
                  <a:pt x="1346632" y="0"/>
                  <a:pt x="1773698" y="394885"/>
                  <a:pt x="1773698" y="882000"/>
                </a:cubicBezTo>
                <a:cubicBezTo>
                  <a:pt x="1773698" y="1338670"/>
                  <a:pt x="1398347" y="1714279"/>
                  <a:pt x="917348" y="1759446"/>
                </a:cubicBezTo>
                <a:lnTo>
                  <a:pt x="910204" y="1759780"/>
                </a:lnTo>
                <a:lnTo>
                  <a:pt x="878908" y="1680726"/>
                </a:lnTo>
                <a:cubicBezTo>
                  <a:pt x="746152" y="1390543"/>
                  <a:pt x="450197" y="1179716"/>
                  <a:pt x="97419" y="1146594"/>
                </a:cubicBezTo>
                <a:lnTo>
                  <a:pt x="90388" y="1146266"/>
                </a:lnTo>
                <a:lnTo>
                  <a:pt x="91174" y="1144280"/>
                </a:lnTo>
                <a:cubicBezTo>
                  <a:pt x="119044" y="1061426"/>
                  <a:pt x="134058" y="973334"/>
                  <a:pt x="134058" y="882000"/>
                </a:cubicBezTo>
                <a:cubicBezTo>
                  <a:pt x="134058" y="729777"/>
                  <a:pt x="92352" y="586560"/>
                  <a:pt x="18930" y="461586"/>
                </a:cubicBezTo>
                <a:lnTo>
                  <a:pt x="0" y="432774"/>
                </a:lnTo>
                <a:lnTo>
                  <a:pt x="28849" y="388865"/>
                </a:lnTo>
                <a:cubicBezTo>
                  <a:pt x="200268" y="154252"/>
                  <a:pt x="490563" y="0"/>
                  <a:pt x="819820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pt-BR" sz="1200" dirty="0">
                <a:latin typeface="Montserrat" panose="00000500000000000000" pitchFamily="2" charset="0"/>
              </a:rPr>
              <a:t>NEGÓCIO</a:t>
            </a:r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C0D54F25-0226-D879-2660-52B32C7B7843}"/>
              </a:ext>
            </a:extLst>
          </p:cNvPr>
          <p:cNvSpPr/>
          <p:nvPr/>
        </p:nvSpPr>
        <p:spPr>
          <a:xfrm>
            <a:off x="4481730" y="2479194"/>
            <a:ext cx="180780" cy="189186"/>
          </a:xfrm>
          <a:custGeom>
            <a:avLst/>
            <a:gdLst>
              <a:gd name="connsiteX0" fmla="*/ 90270 w 180780"/>
              <a:gd name="connsiteY0" fmla="*/ 0 h 189186"/>
              <a:gd name="connsiteX1" fmla="*/ 180780 w 180780"/>
              <a:gd name="connsiteY1" fmla="*/ 4226 h 189186"/>
              <a:gd name="connsiteX2" fmla="*/ 149490 w 180780"/>
              <a:gd name="connsiteY2" fmla="*/ 83274 h 189186"/>
              <a:gd name="connsiteX3" fmla="*/ 109322 w 180780"/>
              <a:gd name="connsiteY3" fmla="*/ 160374 h 189186"/>
              <a:gd name="connsiteX4" fmla="*/ 90392 w 180780"/>
              <a:gd name="connsiteY4" fmla="*/ 189186 h 189186"/>
              <a:gd name="connsiteX5" fmla="*/ 71462 w 180780"/>
              <a:gd name="connsiteY5" fmla="*/ 160374 h 189186"/>
              <a:gd name="connsiteX6" fmla="*/ 31295 w 180780"/>
              <a:gd name="connsiteY6" fmla="*/ 83274 h 189186"/>
              <a:gd name="connsiteX7" fmla="*/ 0 w 180780"/>
              <a:gd name="connsiteY7" fmla="*/ 4215 h 189186"/>
              <a:gd name="connsiteX8" fmla="*/ 90270 w 180780"/>
              <a:gd name="connsiteY8" fmla="*/ 0 h 189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780" h="189186">
                <a:moveTo>
                  <a:pt x="90270" y="0"/>
                </a:moveTo>
                <a:lnTo>
                  <a:pt x="180780" y="4226"/>
                </a:lnTo>
                <a:lnTo>
                  <a:pt x="149490" y="83274"/>
                </a:lnTo>
                <a:cubicBezTo>
                  <a:pt x="137422" y="109655"/>
                  <a:pt x="124007" y="135379"/>
                  <a:pt x="109322" y="160374"/>
                </a:cubicBezTo>
                <a:lnTo>
                  <a:pt x="90392" y="189186"/>
                </a:lnTo>
                <a:lnTo>
                  <a:pt x="71462" y="160374"/>
                </a:lnTo>
                <a:cubicBezTo>
                  <a:pt x="56778" y="135379"/>
                  <a:pt x="43362" y="109655"/>
                  <a:pt x="31295" y="83274"/>
                </a:cubicBezTo>
                <a:lnTo>
                  <a:pt x="0" y="4215"/>
                </a:lnTo>
                <a:lnTo>
                  <a:pt x="90270" y="0"/>
                </a:lnTo>
                <a:close/>
              </a:path>
            </a:pathLst>
          </a:cu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1200" dirty="0">
              <a:latin typeface="Montserrat" panose="00000500000000000000" pitchFamily="2" charset="0"/>
            </a:endParaRPr>
          </a:p>
        </p:txBody>
      </p:sp>
      <p:sp>
        <p:nvSpPr>
          <p:cNvPr id="22" name="Forma Livre: Forma 21">
            <a:extLst>
              <a:ext uri="{FF2B5EF4-FFF2-40B4-BE49-F238E27FC236}">
                <a16:creationId xmlns:a16="http://schemas.microsoft.com/office/drawing/2014/main" id="{1B34B370-C278-E4A8-5854-65F1556392B4}"/>
              </a:ext>
            </a:extLst>
          </p:cNvPr>
          <p:cNvSpPr/>
          <p:nvPr/>
        </p:nvSpPr>
        <p:spPr>
          <a:xfrm>
            <a:off x="3618000" y="2668380"/>
            <a:ext cx="1908000" cy="1574814"/>
          </a:xfrm>
          <a:custGeom>
            <a:avLst/>
            <a:gdLst>
              <a:gd name="connsiteX0" fmla="*/ 954122 w 1908000"/>
              <a:gd name="connsiteY0" fmla="*/ 0 h 1574814"/>
              <a:gd name="connsiteX1" fmla="*/ 982971 w 1908000"/>
              <a:gd name="connsiteY1" fmla="*/ 43909 h 1574814"/>
              <a:gd name="connsiteX2" fmla="*/ 1773942 w 1908000"/>
              <a:gd name="connsiteY2" fmla="*/ 432774 h 1574814"/>
              <a:gd name="connsiteX3" fmla="*/ 1864326 w 1908000"/>
              <a:gd name="connsiteY3" fmla="*/ 428554 h 1574814"/>
              <a:gd name="connsiteX4" fmla="*/ 1865110 w 1908000"/>
              <a:gd name="connsiteY4" fmla="*/ 430534 h 1574814"/>
              <a:gd name="connsiteX5" fmla="*/ 1908000 w 1908000"/>
              <a:gd name="connsiteY5" fmla="*/ 692814 h 1574814"/>
              <a:gd name="connsiteX6" fmla="*/ 954000 w 1908000"/>
              <a:gd name="connsiteY6" fmla="*/ 1574814 h 1574814"/>
              <a:gd name="connsiteX7" fmla="*/ 0 w 1908000"/>
              <a:gd name="connsiteY7" fmla="*/ 692814 h 1574814"/>
              <a:gd name="connsiteX8" fmla="*/ 42890 w 1908000"/>
              <a:gd name="connsiteY8" fmla="*/ 430534 h 1574814"/>
              <a:gd name="connsiteX9" fmla="*/ 43679 w 1908000"/>
              <a:gd name="connsiteY9" fmla="*/ 428543 h 1574814"/>
              <a:gd name="connsiteX10" fmla="*/ 134302 w 1908000"/>
              <a:gd name="connsiteY10" fmla="*/ 432774 h 1574814"/>
              <a:gd name="connsiteX11" fmla="*/ 925273 w 1908000"/>
              <a:gd name="connsiteY11" fmla="*/ 43909 h 1574814"/>
              <a:gd name="connsiteX12" fmla="*/ 954122 w 1908000"/>
              <a:gd name="connsiteY12" fmla="*/ 0 h 157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08000" h="1574814">
                <a:moveTo>
                  <a:pt x="954122" y="0"/>
                </a:moveTo>
                <a:lnTo>
                  <a:pt x="982971" y="43909"/>
                </a:lnTo>
                <a:cubicBezTo>
                  <a:pt x="1154390" y="278522"/>
                  <a:pt x="1444685" y="432774"/>
                  <a:pt x="1773942" y="432774"/>
                </a:cubicBezTo>
                <a:lnTo>
                  <a:pt x="1864326" y="428554"/>
                </a:lnTo>
                <a:lnTo>
                  <a:pt x="1865110" y="430534"/>
                </a:lnTo>
                <a:cubicBezTo>
                  <a:pt x="1892984" y="513388"/>
                  <a:pt x="1908000" y="601480"/>
                  <a:pt x="1908000" y="692814"/>
                </a:cubicBezTo>
                <a:cubicBezTo>
                  <a:pt x="1908000" y="1179929"/>
                  <a:pt x="1480880" y="1574814"/>
                  <a:pt x="954000" y="1574814"/>
                </a:cubicBezTo>
                <a:cubicBezTo>
                  <a:pt x="427120" y="1574814"/>
                  <a:pt x="0" y="1179929"/>
                  <a:pt x="0" y="692814"/>
                </a:cubicBezTo>
                <a:cubicBezTo>
                  <a:pt x="0" y="601480"/>
                  <a:pt x="15016" y="513388"/>
                  <a:pt x="42890" y="430534"/>
                </a:cubicBezTo>
                <a:lnTo>
                  <a:pt x="43679" y="428543"/>
                </a:lnTo>
                <a:lnTo>
                  <a:pt x="134302" y="432774"/>
                </a:lnTo>
                <a:cubicBezTo>
                  <a:pt x="463560" y="432774"/>
                  <a:pt x="753854" y="278522"/>
                  <a:pt x="925273" y="43909"/>
                </a:cubicBezTo>
                <a:lnTo>
                  <a:pt x="954122" y="0"/>
                </a:lnTo>
                <a:close/>
              </a:path>
            </a:pathLst>
          </a:custGeom>
          <a:solidFill>
            <a:srgbClr val="ED14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pt-BR" sz="1200" dirty="0">
                <a:latin typeface="Montserrat" panose="00000500000000000000" pitchFamily="2" charset="0"/>
              </a:rPr>
              <a:t>TECNOLOGIA</a:t>
            </a:r>
          </a:p>
        </p:txBody>
      </p:sp>
    </p:spTree>
    <p:extLst>
      <p:ext uri="{BB962C8B-B14F-4D97-AF65-F5344CB8AC3E}">
        <p14:creationId xmlns:p14="http://schemas.microsoft.com/office/powerpoint/2010/main" val="3747812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A723B4EF-D2A2-E935-6314-333846851B60}"/>
              </a:ext>
            </a:extLst>
          </p:cNvPr>
          <p:cNvSpPr txBox="1"/>
          <p:nvPr/>
        </p:nvSpPr>
        <p:spPr>
          <a:xfrm>
            <a:off x="235743" y="595822"/>
            <a:ext cx="865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ED145B"/>
                </a:solidFill>
                <a:latin typeface="Montserrat" panose="00000500000000000000" pitchFamily="2" charset="0"/>
              </a:rPr>
              <a:t>Mudanças Estruturais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24BF57A-5F83-DC00-870A-4B73194892DF}"/>
              </a:ext>
            </a:extLst>
          </p:cNvPr>
          <p:cNvSpPr txBox="1"/>
          <p:nvPr/>
        </p:nvSpPr>
        <p:spPr>
          <a:xfrm>
            <a:off x="246460" y="1204143"/>
            <a:ext cx="8651080" cy="1707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Este novo modelo de atuação também provocou mudanças estruturais nos times de Tecnologia e Negócios. Grande parte das empresas já adota times multidisciplinares (</a:t>
            </a:r>
            <a:r>
              <a:rPr lang="pt-BR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squads</a:t>
            </a:r>
            <a:r>
              <a:rPr lang="pt-BR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) visando ganhos em colaboração e performance.</a:t>
            </a: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098" name="Picture 2" descr="Avatar, male, man, person, profile, user, website">
            <a:extLst>
              <a:ext uri="{FF2B5EF4-FFF2-40B4-BE49-F238E27FC236}">
                <a16:creationId xmlns:a16="http://schemas.microsoft.com/office/drawing/2014/main" id="{F3B5C65E-7E6F-F096-B376-4B9587F26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51" y="396617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vatar, male, man, person, profile, user, website">
            <a:extLst>
              <a:ext uri="{FF2B5EF4-FFF2-40B4-BE49-F238E27FC236}">
                <a16:creationId xmlns:a16="http://schemas.microsoft.com/office/drawing/2014/main" id="{8ED7F9E0-54C5-F66B-2468-719CF53FC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51" y="457577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Avatar, male, man, person, profile, user, website">
            <a:extLst>
              <a:ext uri="{FF2B5EF4-FFF2-40B4-BE49-F238E27FC236}">
                <a16:creationId xmlns:a16="http://schemas.microsoft.com/office/drawing/2014/main" id="{E59DA213-A3B9-9579-F7F4-8793DB670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50" y="518537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C87E772-0887-9718-AF2C-87E49D2AD953}"/>
              </a:ext>
            </a:extLst>
          </p:cNvPr>
          <p:cNvSpPr txBox="1"/>
          <p:nvPr/>
        </p:nvSpPr>
        <p:spPr>
          <a:xfrm>
            <a:off x="354420" y="3252759"/>
            <a:ext cx="1061559" cy="461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Área X</a:t>
            </a: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90120DA-B379-8382-7F7D-A44FFFE3972A}"/>
              </a:ext>
            </a:extLst>
          </p:cNvPr>
          <p:cNvSpPr/>
          <p:nvPr/>
        </p:nvSpPr>
        <p:spPr>
          <a:xfrm>
            <a:off x="354420" y="3760521"/>
            <a:ext cx="1061559" cy="2220443"/>
          </a:xfrm>
          <a:prstGeom prst="rect">
            <a:avLst/>
          </a:prstGeom>
          <a:noFill/>
          <a:ln>
            <a:solidFill>
              <a:srgbClr val="ED145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2" descr="Avatar, male, man, person, profile, user, website">
            <a:extLst>
              <a:ext uri="{FF2B5EF4-FFF2-40B4-BE49-F238E27FC236}">
                <a16:creationId xmlns:a16="http://schemas.microsoft.com/office/drawing/2014/main" id="{CE7EE209-169B-B0A1-E5EC-58194DBD9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903" y="3821186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Avatar, male, man, person, profile, user, website">
            <a:extLst>
              <a:ext uri="{FF2B5EF4-FFF2-40B4-BE49-F238E27FC236}">
                <a16:creationId xmlns:a16="http://schemas.microsoft.com/office/drawing/2014/main" id="{BABE1131-C3FC-5988-A10D-EA092A1B8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903" y="5033909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Avatar, male, man, person, profile, user, website">
            <a:extLst>
              <a:ext uri="{FF2B5EF4-FFF2-40B4-BE49-F238E27FC236}">
                <a16:creationId xmlns:a16="http://schemas.microsoft.com/office/drawing/2014/main" id="{E959FC47-EB7A-C53A-4558-8F20130AD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614" y="339562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Avatar, male, man, person, profile, user, website">
            <a:extLst>
              <a:ext uri="{FF2B5EF4-FFF2-40B4-BE49-F238E27FC236}">
                <a16:creationId xmlns:a16="http://schemas.microsoft.com/office/drawing/2014/main" id="{D2FA6005-5ED2-55D8-4202-AF9EDCAF6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326" y="3822741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Avatar, male, man, person, profile, user, website">
            <a:extLst>
              <a:ext uri="{FF2B5EF4-FFF2-40B4-BE49-F238E27FC236}">
                <a16:creationId xmlns:a16="http://schemas.microsoft.com/office/drawing/2014/main" id="{C65D6138-2ECC-1A66-3373-6B78FBC1C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614" y="5459001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Avatar, male, man, person, profile, user, website">
            <a:extLst>
              <a:ext uri="{FF2B5EF4-FFF2-40B4-BE49-F238E27FC236}">
                <a16:creationId xmlns:a16="http://schemas.microsoft.com/office/drawing/2014/main" id="{93CC5E64-4A95-6F21-7C9A-E25C046F2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326" y="5033909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ABAD2113-2792-780C-9023-2F041C092EF5}"/>
              </a:ext>
            </a:extLst>
          </p:cNvPr>
          <p:cNvSpPr txBox="1"/>
          <p:nvPr/>
        </p:nvSpPr>
        <p:spPr>
          <a:xfrm>
            <a:off x="5882534" y="4472752"/>
            <a:ext cx="2167538" cy="461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Produto/Sistema</a:t>
            </a: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E41B5318-1BB3-B121-575C-3BFE1FD25C4D}"/>
              </a:ext>
            </a:extLst>
          </p:cNvPr>
          <p:cNvSpPr/>
          <p:nvPr/>
        </p:nvSpPr>
        <p:spPr>
          <a:xfrm>
            <a:off x="5090725" y="3165112"/>
            <a:ext cx="3751156" cy="3111863"/>
          </a:xfrm>
          <a:prstGeom prst="ellipse">
            <a:avLst/>
          </a:prstGeom>
          <a:noFill/>
          <a:ln>
            <a:solidFill>
              <a:srgbClr val="ED145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Picture 2" descr="Avatar, male, man, person, profile, user, website">
            <a:extLst>
              <a:ext uri="{FF2B5EF4-FFF2-40B4-BE49-F238E27FC236}">
                <a16:creationId xmlns:a16="http://schemas.microsoft.com/office/drawing/2014/main" id="{245093D1-888D-2280-FBD4-79EDC99D7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642" y="3977765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Avatar, male, man, person, profile, user, website">
            <a:extLst>
              <a:ext uri="{FF2B5EF4-FFF2-40B4-BE49-F238E27FC236}">
                <a16:creationId xmlns:a16="http://schemas.microsoft.com/office/drawing/2014/main" id="{3FE47C54-16D1-3BDD-05DB-3B46034D1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642" y="4587365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Avatar, male, man, person, profile, user, website">
            <a:extLst>
              <a:ext uri="{FF2B5EF4-FFF2-40B4-BE49-F238E27FC236}">
                <a16:creationId xmlns:a16="http://schemas.microsoft.com/office/drawing/2014/main" id="{3FD2EF0C-8637-1FD0-FA29-BB1E4816E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641" y="5196965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aixaDeTexto 32">
            <a:extLst>
              <a:ext uri="{FF2B5EF4-FFF2-40B4-BE49-F238E27FC236}">
                <a16:creationId xmlns:a16="http://schemas.microsoft.com/office/drawing/2014/main" id="{24085110-9DF7-54BC-6054-09CAA8B942E8}"/>
              </a:ext>
            </a:extLst>
          </p:cNvPr>
          <p:cNvSpPr txBox="1"/>
          <p:nvPr/>
        </p:nvSpPr>
        <p:spPr>
          <a:xfrm>
            <a:off x="1585811" y="3264350"/>
            <a:ext cx="1061559" cy="461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Área Y</a:t>
            </a: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77FE6B7B-381B-F026-A716-BDD48EB38CBF}"/>
              </a:ext>
            </a:extLst>
          </p:cNvPr>
          <p:cNvSpPr/>
          <p:nvPr/>
        </p:nvSpPr>
        <p:spPr>
          <a:xfrm>
            <a:off x="1585811" y="3772112"/>
            <a:ext cx="1061559" cy="2220443"/>
          </a:xfrm>
          <a:prstGeom prst="rect">
            <a:avLst/>
          </a:prstGeom>
          <a:noFill/>
          <a:ln>
            <a:solidFill>
              <a:srgbClr val="ED145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5" name="Picture 2" descr="Avatar, male, man, person, profile, user, website">
            <a:extLst>
              <a:ext uri="{FF2B5EF4-FFF2-40B4-BE49-F238E27FC236}">
                <a16:creationId xmlns:a16="http://schemas.microsoft.com/office/drawing/2014/main" id="{975B7F31-E3C0-A2B8-2F64-E19CC7E57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33" y="3981441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Avatar, male, man, person, profile, user, website">
            <a:extLst>
              <a:ext uri="{FF2B5EF4-FFF2-40B4-BE49-F238E27FC236}">
                <a16:creationId xmlns:a16="http://schemas.microsoft.com/office/drawing/2014/main" id="{B2D1788B-7D3E-E280-B941-0A6F8025F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33" y="4591041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Avatar, male, man, person, profile, user, website">
            <a:extLst>
              <a:ext uri="{FF2B5EF4-FFF2-40B4-BE49-F238E27FC236}">
                <a16:creationId xmlns:a16="http://schemas.microsoft.com/office/drawing/2014/main" id="{CE850E40-8C82-7FF4-28AE-BD2DED9B3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32" y="5200641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FF5820F2-5527-EACE-388C-70EA2F9A1035}"/>
              </a:ext>
            </a:extLst>
          </p:cNvPr>
          <p:cNvSpPr txBox="1"/>
          <p:nvPr/>
        </p:nvSpPr>
        <p:spPr>
          <a:xfrm>
            <a:off x="2817202" y="3268026"/>
            <a:ext cx="1061559" cy="461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Área Z</a:t>
            </a: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3C263700-3105-7290-7E8D-A71B1ED122BC}"/>
              </a:ext>
            </a:extLst>
          </p:cNvPr>
          <p:cNvSpPr/>
          <p:nvPr/>
        </p:nvSpPr>
        <p:spPr>
          <a:xfrm>
            <a:off x="2817202" y="3775788"/>
            <a:ext cx="1061559" cy="2220443"/>
          </a:xfrm>
          <a:prstGeom prst="rect">
            <a:avLst/>
          </a:prstGeom>
          <a:noFill/>
          <a:ln>
            <a:solidFill>
              <a:srgbClr val="ED145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Seta: para a Direita 39">
            <a:extLst>
              <a:ext uri="{FF2B5EF4-FFF2-40B4-BE49-F238E27FC236}">
                <a16:creationId xmlns:a16="http://schemas.microsoft.com/office/drawing/2014/main" id="{73ACDFA5-73D2-EC1C-FD8C-91EC35C87D43}"/>
              </a:ext>
            </a:extLst>
          </p:cNvPr>
          <p:cNvSpPr/>
          <p:nvPr/>
        </p:nvSpPr>
        <p:spPr>
          <a:xfrm>
            <a:off x="4257192" y="4599548"/>
            <a:ext cx="455101" cy="434361"/>
          </a:xfrm>
          <a:prstGeom prst="rightArrow">
            <a:avLst/>
          </a:prstGeom>
          <a:solidFill>
            <a:srgbClr val="ED145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5416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avatar, nurse, people, person, profile, user ">
            <a:extLst>
              <a:ext uri="{FF2B5EF4-FFF2-40B4-BE49-F238E27FC236}">
                <a16:creationId xmlns:a16="http://schemas.microsoft.com/office/drawing/2014/main" id="{31E2C0B4-89B0-7204-F991-43C392C6E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816" y="257925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vatar, man, people, person, profile, user ">
            <a:extLst>
              <a:ext uri="{FF2B5EF4-FFF2-40B4-BE49-F238E27FC236}">
                <a16:creationId xmlns:a16="http://schemas.microsoft.com/office/drawing/2014/main" id="{154657D6-E4D4-5262-9D21-BED393650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841" y="1275631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C8460CD-F577-28E2-F830-13728B786689}"/>
              </a:ext>
            </a:extLst>
          </p:cNvPr>
          <p:cNvSpPr txBox="1"/>
          <p:nvPr/>
        </p:nvSpPr>
        <p:spPr>
          <a:xfrm>
            <a:off x="2896542" y="1957588"/>
            <a:ext cx="14302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Product</a:t>
            </a:r>
            <a:r>
              <a:rPr lang="pt-BR" sz="1100" dirty="0">
                <a:solidFill>
                  <a:schemeClr val="bg1"/>
                </a:solidFill>
                <a:latin typeface="Montserrat" panose="00000500000000000000" pitchFamily="2" charset="0"/>
              </a:rPr>
              <a:t> Manager</a:t>
            </a:r>
          </a:p>
          <a:p>
            <a:pPr algn="ctr"/>
            <a:r>
              <a:rPr lang="pt-BR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Product</a:t>
            </a:r>
            <a:r>
              <a:rPr lang="pt-BR" sz="11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pt-BR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Owner</a:t>
            </a:r>
            <a:endParaRPr lang="pt-B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94CD6A6-BDB3-E384-53E8-640756645BB3}"/>
              </a:ext>
            </a:extLst>
          </p:cNvPr>
          <p:cNvSpPr txBox="1"/>
          <p:nvPr/>
        </p:nvSpPr>
        <p:spPr>
          <a:xfrm>
            <a:off x="488604" y="3281696"/>
            <a:ext cx="3046027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Product</a:t>
            </a:r>
            <a:r>
              <a:rPr lang="pt-BR" sz="1100" dirty="0">
                <a:solidFill>
                  <a:schemeClr val="bg1"/>
                </a:solidFill>
                <a:latin typeface="Montserrat" panose="00000500000000000000" pitchFamily="2" charset="0"/>
              </a:rPr>
              <a:t> Designer</a:t>
            </a:r>
          </a:p>
          <a:p>
            <a:pPr algn="ctr"/>
            <a:r>
              <a:rPr lang="pt-BR" sz="1100" dirty="0">
                <a:solidFill>
                  <a:schemeClr val="bg1"/>
                </a:solidFill>
                <a:latin typeface="Montserrat" panose="00000500000000000000" pitchFamily="2" charset="0"/>
              </a:rPr>
              <a:t>Digital </a:t>
            </a:r>
            <a:r>
              <a:rPr lang="pt-BR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Product</a:t>
            </a:r>
            <a:r>
              <a:rPr lang="pt-BR" sz="1100" dirty="0">
                <a:solidFill>
                  <a:schemeClr val="bg1"/>
                </a:solidFill>
                <a:latin typeface="Montserrat" panose="00000500000000000000" pitchFamily="2" charset="0"/>
              </a:rPr>
              <a:t> Designer</a:t>
            </a:r>
          </a:p>
          <a:p>
            <a:pPr algn="ctr"/>
            <a:r>
              <a:rPr lang="pt-BR" sz="1100" dirty="0">
                <a:solidFill>
                  <a:schemeClr val="bg1"/>
                </a:solidFill>
                <a:latin typeface="Montserrat" panose="00000500000000000000" pitchFamily="2" charset="0"/>
              </a:rPr>
              <a:t>Experience Designer (XD)</a:t>
            </a:r>
          </a:p>
          <a:p>
            <a:pPr algn="ctr"/>
            <a:r>
              <a:rPr lang="pt-BR" sz="1100" dirty="0">
                <a:solidFill>
                  <a:schemeClr val="bg1"/>
                </a:solidFill>
                <a:latin typeface="Montserrat" panose="00000500000000000000" pitchFamily="2" charset="0"/>
              </a:rPr>
              <a:t>Arquitetos de Informações (IA)</a:t>
            </a:r>
          </a:p>
          <a:p>
            <a:pPr algn="ctr"/>
            <a:r>
              <a:rPr lang="pt-BR" sz="1100" dirty="0">
                <a:solidFill>
                  <a:schemeClr val="bg1"/>
                </a:solidFill>
                <a:latin typeface="Montserrat" panose="00000500000000000000" pitchFamily="2" charset="0"/>
              </a:rPr>
              <a:t>Designer de Interface do Usuário (UI)</a:t>
            </a:r>
          </a:p>
          <a:p>
            <a:pPr algn="ctr"/>
            <a:r>
              <a:rPr lang="pt-BR" sz="1100" dirty="0">
                <a:solidFill>
                  <a:schemeClr val="bg1"/>
                </a:solidFill>
                <a:latin typeface="Montserrat" panose="00000500000000000000" pitchFamily="2" charset="0"/>
              </a:rPr>
              <a:t>Designer de Experiência do Usuário (UX)</a:t>
            </a:r>
          </a:p>
          <a:p>
            <a:pPr algn="ctr"/>
            <a:r>
              <a:rPr lang="pt-BR" sz="1100" dirty="0">
                <a:solidFill>
                  <a:schemeClr val="bg1"/>
                </a:solidFill>
                <a:latin typeface="Montserrat" panose="00000500000000000000" pitchFamily="2" charset="0"/>
              </a:rPr>
              <a:t>Arquitetos de Experiências (XA)</a:t>
            </a:r>
          </a:p>
        </p:txBody>
      </p:sp>
      <p:pic>
        <p:nvPicPr>
          <p:cNvPr id="3080" name="Picture 8" descr="avatar, man, people, person, profile, user ">
            <a:extLst>
              <a:ext uri="{FF2B5EF4-FFF2-40B4-BE49-F238E27FC236}">
                <a16:creationId xmlns:a16="http://schemas.microsoft.com/office/drawing/2014/main" id="{CA3F366A-65F8-5E2D-20D7-0F71D8CF4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479" y="134798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vatar, people, person, profile, user, woman ">
            <a:extLst>
              <a:ext uri="{FF2B5EF4-FFF2-40B4-BE49-F238E27FC236}">
                <a16:creationId xmlns:a16="http://schemas.microsoft.com/office/drawing/2014/main" id="{0AC0155E-7D18-76CB-7F5A-4CEA3A1B1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947" y="5060301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525A9F6-67AC-9580-A240-6D2267B5B6D3}"/>
              </a:ext>
            </a:extLst>
          </p:cNvPr>
          <p:cNvSpPr txBox="1"/>
          <p:nvPr/>
        </p:nvSpPr>
        <p:spPr>
          <a:xfrm>
            <a:off x="5041842" y="2058009"/>
            <a:ext cx="20088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" panose="00000500000000000000" pitchFamily="2" charset="0"/>
              </a:rPr>
              <a:t>Engenheiro de Software</a:t>
            </a:r>
          </a:p>
          <a:p>
            <a:pPr algn="ctr"/>
            <a:r>
              <a:rPr lang="pt-BR" sz="1100" dirty="0">
                <a:solidFill>
                  <a:schemeClr val="bg1"/>
                </a:solidFill>
                <a:latin typeface="Montserrat" panose="00000500000000000000" pitchFamily="2" charset="0"/>
              </a:rPr>
              <a:t>Desenvolvedor Back-</a:t>
            </a:r>
            <a:r>
              <a:rPr lang="pt-BR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End</a:t>
            </a:r>
            <a:endParaRPr lang="pt-B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algn="ctr"/>
            <a:r>
              <a:rPr lang="pt-BR" sz="1100" dirty="0">
                <a:solidFill>
                  <a:schemeClr val="bg1"/>
                </a:solidFill>
                <a:latin typeface="Montserrat" panose="00000500000000000000" pitchFamily="2" charset="0"/>
              </a:rPr>
              <a:t>Desenvolvedor Front-</a:t>
            </a:r>
            <a:r>
              <a:rPr lang="pt-BR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End</a:t>
            </a:r>
            <a:endParaRPr lang="pt-B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algn="ctr"/>
            <a:r>
              <a:rPr lang="pt-BR" sz="1100" dirty="0">
                <a:solidFill>
                  <a:schemeClr val="bg1"/>
                </a:solidFill>
                <a:latin typeface="Montserrat" panose="00000500000000000000" pitchFamily="2" charset="0"/>
              </a:rPr>
              <a:t>Desenvolvedor Full-Stack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FB0CFF4-E75E-2A75-813E-C02AC0C09F84}"/>
              </a:ext>
            </a:extLst>
          </p:cNvPr>
          <p:cNvSpPr txBox="1"/>
          <p:nvPr/>
        </p:nvSpPr>
        <p:spPr>
          <a:xfrm>
            <a:off x="7002975" y="3598981"/>
            <a:ext cx="188384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" panose="00000500000000000000" pitchFamily="2" charset="0"/>
              </a:rPr>
              <a:t>Arquiteto de Soluções</a:t>
            </a:r>
          </a:p>
          <a:p>
            <a:pPr algn="ctr"/>
            <a:r>
              <a:rPr lang="pt-BR" sz="1100" dirty="0">
                <a:solidFill>
                  <a:schemeClr val="bg1"/>
                </a:solidFill>
                <a:latin typeface="Montserrat" panose="00000500000000000000" pitchFamily="2" charset="0"/>
              </a:rPr>
              <a:t>Arquiteto de Sistemas</a:t>
            </a:r>
          </a:p>
          <a:p>
            <a:pPr algn="ctr"/>
            <a:r>
              <a:rPr lang="pt-BR" sz="1100" dirty="0">
                <a:solidFill>
                  <a:schemeClr val="bg1"/>
                </a:solidFill>
                <a:latin typeface="Montserrat" panose="00000500000000000000" pitchFamily="2" charset="0"/>
              </a:rPr>
              <a:t>Arquiteto de Software</a:t>
            </a:r>
          </a:p>
          <a:p>
            <a:pPr algn="ctr"/>
            <a:r>
              <a:rPr lang="pt-BR" sz="1100" dirty="0">
                <a:solidFill>
                  <a:schemeClr val="bg1"/>
                </a:solidFill>
                <a:latin typeface="Montserrat" panose="00000500000000000000" pitchFamily="2" charset="0"/>
              </a:rPr>
              <a:t>Arquiteto de Cloud </a:t>
            </a:r>
          </a:p>
          <a:p>
            <a:pPr algn="ctr"/>
            <a:r>
              <a:rPr lang="pt-BR" sz="1100" dirty="0">
                <a:solidFill>
                  <a:schemeClr val="bg1"/>
                </a:solidFill>
                <a:latin typeface="Montserrat" panose="00000500000000000000" pitchFamily="2" charset="0"/>
              </a:rPr>
              <a:t>Arquiteto de Integração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99F1BD7-4F89-D649-3DA0-E76CE3CB9A0F}"/>
              </a:ext>
            </a:extLst>
          </p:cNvPr>
          <p:cNvSpPr txBox="1"/>
          <p:nvPr/>
        </p:nvSpPr>
        <p:spPr>
          <a:xfrm>
            <a:off x="3768155" y="5783346"/>
            <a:ext cx="17411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" panose="00000500000000000000" pitchFamily="2" charset="0"/>
              </a:rPr>
              <a:t>QA (</a:t>
            </a:r>
            <a:r>
              <a:rPr lang="pt-BR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Quality</a:t>
            </a:r>
            <a:r>
              <a:rPr lang="pt-BR" sz="11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pt-BR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Analyst</a:t>
            </a:r>
            <a:r>
              <a:rPr lang="pt-BR" sz="1100" dirty="0">
                <a:solidFill>
                  <a:schemeClr val="bg1"/>
                </a:solidFill>
                <a:latin typeface="Montserrat" panose="00000500000000000000" pitchFamily="2" charset="0"/>
              </a:rPr>
              <a:t>)</a:t>
            </a:r>
          </a:p>
          <a:p>
            <a:pPr algn="ctr"/>
            <a:r>
              <a:rPr lang="pt-BR" sz="1100" dirty="0">
                <a:solidFill>
                  <a:schemeClr val="bg1"/>
                </a:solidFill>
                <a:latin typeface="Montserrat" panose="00000500000000000000" pitchFamily="2" charset="0"/>
              </a:rPr>
              <a:t>Analista de Qualidade</a:t>
            </a:r>
          </a:p>
          <a:p>
            <a:pPr algn="ctr"/>
            <a:r>
              <a:rPr lang="pt-BR" sz="1100" dirty="0">
                <a:solidFill>
                  <a:schemeClr val="bg1"/>
                </a:solidFill>
                <a:latin typeface="Montserrat" panose="00000500000000000000" pitchFamily="2" charset="0"/>
              </a:rPr>
              <a:t>Analista de Testes</a:t>
            </a:r>
          </a:p>
        </p:txBody>
      </p:sp>
      <p:pic>
        <p:nvPicPr>
          <p:cNvPr id="3084" name="Picture 12" descr="avatar, people, person, profile, user, woman ">
            <a:extLst>
              <a:ext uri="{FF2B5EF4-FFF2-40B4-BE49-F238E27FC236}">
                <a16:creationId xmlns:a16="http://schemas.microsoft.com/office/drawing/2014/main" id="{55EF2FB6-B762-3856-8FD1-EB4B166A4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093" y="288896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1B572198-1990-174F-8484-6C8B04D5F337}"/>
              </a:ext>
            </a:extLst>
          </p:cNvPr>
          <p:cNvSpPr txBox="1"/>
          <p:nvPr/>
        </p:nvSpPr>
        <p:spPr>
          <a:xfrm>
            <a:off x="5767129" y="5484170"/>
            <a:ext cx="30812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" panose="00000500000000000000" pitchFamily="2" charset="0"/>
              </a:rPr>
              <a:t>Administrador de Banco de Dados (DBA)</a:t>
            </a:r>
          </a:p>
          <a:p>
            <a:pPr algn="ctr"/>
            <a:r>
              <a:rPr lang="pt-BR" sz="1100" dirty="0">
                <a:solidFill>
                  <a:schemeClr val="bg1"/>
                </a:solidFill>
                <a:latin typeface="Montserrat" panose="00000500000000000000" pitchFamily="2" charset="0"/>
              </a:rPr>
              <a:t>Analista de Dados</a:t>
            </a:r>
          </a:p>
          <a:p>
            <a:pPr algn="ctr"/>
            <a:r>
              <a:rPr lang="pt-BR" sz="1100" dirty="0">
                <a:solidFill>
                  <a:schemeClr val="bg1"/>
                </a:solidFill>
                <a:latin typeface="Montserrat" panose="00000500000000000000" pitchFamily="2" charset="0"/>
              </a:rPr>
              <a:t>Arquiteto de Dados</a:t>
            </a:r>
          </a:p>
          <a:p>
            <a:pPr algn="ctr"/>
            <a:r>
              <a:rPr lang="pt-BR" sz="1100" dirty="0">
                <a:solidFill>
                  <a:schemeClr val="bg1"/>
                </a:solidFill>
                <a:latin typeface="Montserrat" panose="00000500000000000000" pitchFamily="2" charset="0"/>
              </a:rPr>
              <a:t>Cientista de Dados</a:t>
            </a:r>
          </a:p>
        </p:txBody>
      </p:sp>
      <p:pic>
        <p:nvPicPr>
          <p:cNvPr id="3086" name="Picture 14" descr="avatar, people, person, profile, user, woman ">
            <a:extLst>
              <a:ext uri="{FF2B5EF4-FFF2-40B4-BE49-F238E27FC236}">
                <a16:creationId xmlns:a16="http://schemas.microsoft.com/office/drawing/2014/main" id="{96B96101-C9FC-1AC1-CB29-F8B8560C4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975" y="4828359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Elipse 15">
            <a:extLst>
              <a:ext uri="{FF2B5EF4-FFF2-40B4-BE49-F238E27FC236}">
                <a16:creationId xmlns:a16="http://schemas.microsoft.com/office/drawing/2014/main" id="{DA63ADBA-1832-3C5E-6BC3-7CC3F8415B40}"/>
              </a:ext>
            </a:extLst>
          </p:cNvPr>
          <p:cNvSpPr/>
          <p:nvPr/>
        </p:nvSpPr>
        <p:spPr>
          <a:xfrm>
            <a:off x="4758952" y="3670011"/>
            <a:ext cx="216266" cy="228600"/>
          </a:xfrm>
          <a:prstGeom prst="ellipse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42F36EF6-83F4-180E-386E-7121B59B4EE2}"/>
              </a:ext>
            </a:extLst>
          </p:cNvPr>
          <p:cNvCxnSpPr>
            <a:cxnSpLocks/>
            <a:stCxn id="2" idx="2"/>
            <a:endCxn id="16" idx="1"/>
          </p:cNvCxnSpPr>
          <p:nvPr/>
        </p:nvCxnSpPr>
        <p:spPr>
          <a:xfrm>
            <a:off x="3611642" y="2388475"/>
            <a:ext cx="1178981" cy="1315014"/>
          </a:xfrm>
          <a:prstGeom prst="line">
            <a:avLst/>
          </a:prstGeom>
          <a:ln w="19050">
            <a:solidFill>
              <a:srgbClr val="ED14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0D5CA7F5-6692-3040-1EC8-1D9CA1802C7B}"/>
              </a:ext>
            </a:extLst>
          </p:cNvPr>
          <p:cNvCxnSpPr>
            <a:cxnSpLocks/>
            <a:stCxn id="7" idx="2"/>
            <a:endCxn id="16" idx="7"/>
          </p:cNvCxnSpPr>
          <p:nvPr/>
        </p:nvCxnSpPr>
        <p:spPr>
          <a:xfrm flipH="1">
            <a:off x="4943547" y="2827450"/>
            <a:ext cx="1102737" cy="876039"/>
          </a:xfrm>
          <a:prstGeom prst="line">
            <a:avLst/>
          </a:prstGeom>
          <a:ln w="19050">
            <a:solidFill>
              <a:srgbClr val="ED14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34986244-A2B6-4359-2FF7-28E481C9203C}"/>
              </a:ext>
            </a:extLst>
          </p:cNvPr>
          <p:cNvCxnSpPr>
            <a:cxnSpLocks/>
            <a:stCxn id="10" idx="1"/>
            <a:endCxn id="16" idx="6"/>
          </p:cNvCxnSpPr>
          <p:nvPr/>
        </p:nvCxnSpPr>
        <p:spPr>
          <a:xfrm flipH="1" flipV="1">
            <a:off x="4975218" y="3784311"/>
            <a:ext cx="2027757" cy="284030"/>
          </a:xfrm>
          <a:prstGeom prst="line">
            <a:avLst/>
          </a:prstGeom>
          <a:ln w="19050">
            <a:solidFill>
              <a:srgbClr val="ED14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7699DCD9-BA59-35CC-C243-EF885D8CEC67}"/>
              </a:ext>
            </a:extLst>
          </p:cNvPr>
          <p:cNvCxnSpPr>
            <a:cxnSpLocks/>
            <a:stCxn id="3086" idx="1"/>
            <a:endCxn id="16" idx="5"/>
          </p:cNvCxnSpPr>
          <p:nvPr/>
        </p:nvCxnSpPr>
        <p:spPr>
          <a:xfrm flipH="1" flipV="1">
            <a:off x="4943547" y="3865133"/>
            <a:ext cx="2059428" cy="1268026"/>
          </a:xfrm>
          <a:prstGeom prst="line">
            <a:avLst/>
          </a:prstGeom>
          <a:ln w="19050">
            <a:solidFill>
              <a:srgbClr val="ED14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02EE185E-B1CC-186A-5579-A8ED5ED6DD12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4681941" y="3898611"/>
            <a:ext cx="185144" cy="1031437"/>
          </a:xfrm>
          <a:prstGeom prst="line">
            <a:avLst/>
          </a:prstGeom>
          <a:ln w="19050">
            <a:solidFill>
              <a:srgbClr val="ED14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F5FA751D-E6E2-2208-3545-61F9580DDD60}"/>
              </a:ext>
            </a:extLst>
          </p:cNvPr>
          <p:cNvCxnSpPr>
            <a:cxnSpLocks/>
            <a:stCxn id="4" idx="3"/>
            <a:endCxn id="16" idx="2"/>
          </p:cNvCxnSpPr>
          <p:nvPr/>
        </p:nvCxnSpPr>
        <p:spPr>
          <a:xfrm flipV="1">
            <a:off x="3534631" y="3784311"/>
            <a:ext cx="1224321" cy="136022"/>
          </a:xfrm>
          <a:prstGeom prst="line">
            <a:avLst/>
          </a:prstGeom>
          <a:ln w="19050">
            <a:solidFill>
              <a:srgbClr val="ED14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8" name="Picture 16" descr="avatar, boy, people, person, profile, tom, user ">
            <a:extLst>
              <a:ext uri="{FF2B5EF4-FFF2-40B4-BE49-F238E27FC236}">
                <a16:creationId xmlns:a16="http://schemas.microsoft.com/office/drawing/2014/main" id="{35C1E2C9-96ED-D18E-6E5C-0D6B4D7E0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706" y="497811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CaixaDeTexto 58">
            <a:extLst>
              <a:ext uri="{FF2B5EF4-FFF2-40B4-BE49-F238E27FC236}">
                <a16:creationId xmlns:a16="http://schemas.microsoft.com/office/drawing/2014/main" id="{4E6F0C47-CF9A-F319-513D-1C93B4CCC898}"/>
              </a:ext>
            </a:extLst>
          </p:cNvPr>
          <p:cNvSpPr txBox="1"/>
          <p:nvPr/>
        </p:nvSpPr>
        <p:spPr>
          <a:xfrm>
            <a:off x="1718182" y="5685275"/>
            <a:ext cx="124264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Agile</a:t>
            </a:r>
            <a:r>
              <a:rPr lang="pt-BR" sz="11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pt-BR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Coaches</a:t>
            </a:r>
            <a:endParaRPr lang="pt-B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algn="ctr"/>
            <a:r>
              <a:rPr lang="pt-BR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Agilistas</a:t>
            </a:r>
            <a:endParaRPr lang="pt-BR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algn="ctr"/>
            <a:r>
              <a:rPr lang="pt-BR" sz="1100" dirty="0">
                <a:solidFill>
                  <a:schemeClr val="bg1"/>
                </a:solidFill>
                <a:latin typeface="Montserrat" panose="00000500000000000000" pitchFamily="2" charset="0"/>
              </a:rPr>
              <a:t>Scrum Masters</a:t>
            </a:r>
          </a:p>
        </p:txBody>
      </p:sp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2E779421-1306-116B-764D-28FAAD458AF4}"/>
              </a:ext>
            </a:extLst>
          </p:cNvPr>
          <p:cNvCxnSpPr>
            <a:cxnSpLocks/>
            <a:stCxn id="3088" idx="3"/>
            <a:endCxn id="16" idx="3"/>
          </p:cNvCxnSpPr>
          <p:nvPr/>
        </p:nvCxnSpPr>
        <p:spPr>
          <a:xfrm flipV="1">
            <a:off x="2644306" y="3865133"/>
            <a:ext cx="2146317" cy="1417780"/>
          </a:xfrm>
          <a:prstGeom prst="line">
            <a:avLst/>
          </a:prstGeom>
          <a:ln w="19050">
            <a:solidFill>
              <a:srgbClr val="ED14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5" name="CaixaDeTexto 3074">
            <a:extLst>
              <a:ext uri="{FF2B5EF4-FFF2-40B4-BE49-F238E27FC236}">
                <a16:creationId xmlns:a16="http://schemas.microsoft.com/office/drawing/2014/main" id="{8AE3CB1A-E4B8-4C69-4452-4C77D94C76B1}"/>
              </a:ext>
            </a:extLst>
          </p:cNvPr>
          <p:cNvSpPr txBox="1"/>
          <p:nvPr/>
        </p:nvSpPr>
        <p:spPr>
          <a:xfrm>
            <a:off x="235743" y="595822"/>
            <a:ext cx="865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ED145B"/>
                </a:solidFill>
                <a:latin typeface="Montserrat" panose="00000500000000000000" pitchFamily="2" charset="0"/>
              </a:rPr>
              <a:t>Papéis mais comuns em times de Tecnologia</a:t>
            </a:r>
          </a:p>
        </p:txBody>
      </p:sp>
    </p:spTree>
    <p:extLst>
      <p:ext uri="{BB962C8B-B14F-4D97-AF65-F5344CB8AC3E}">
        <p14:creationId xmlns:p14="http://schemas.microsoft.com/office/powerpoint/2010/main" val="1679525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A723B4EF-D2A2-E935-6314-333846851B60}"/>
              </a:ext>
            </a:extLst>
          </p:cNvPr>
          <p:cNvSpPr txBox="1"/>
          <p:nvPr/>
        </p:nvSpPr>
        <p:spPr>
          <a:xfrm>
            <a:off x="235743" y="595822"/>
            <a:ext cx="865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ED145B"/>
                </a:solidFill>
                <a:latin typeface="Montserrat" panose="00000500000000000000" pitchFamily="2" charset="0"/>
              </a:rPr>
              <a:t>Papéis mais comuns em times de Tecnologia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E7A2ABC-8292-5EDF-4D89-3A466656CDBD}"/>
              </a:ext>
            </a:extLst>
          </p:cNvPr>
          <p:cNvSpPr txBox="1"/>
          <p:nvPr/>
        </p:nvSpPr>
        <p:spPr>
          <a:xfrm>
            <a:off x="235743" y="6236100"/>
            <a:ext cx="673608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50" dirty="0">
                <a:solidFill>
                  <a:schemeClr val="bg1"/>
                </a:solidFill>
                <a:latin typeface="Montserrat" panose="000005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https://www.alura.com.br/artigos/product-manager-o-que-e-e-como-se-destacar</a:t>
            </a:r>
            <a:r>
              <a:rPr lang="pt-BR" sz="75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br>
              <a:rPr lang="pt-BR" sz="750" dirty="0">
                <a:solidFill>
                  <a:schemeClr val="bg1"/>
                </a:solidFill>
                <a:latin typeface="Montserrat" panose="00000500000000000000" pitchFamily="2" charset="0"/>
              </a:rPr>
            </a:br>
            <a:r>
              <a:rPr lang="pt-BR" sz="750" dirty="0">
                <a:solidFill>
                  <a:schemeClr val="bg1"/>
                </a:solidFill>
                <a:latin typeface="Montserrat" panose="000005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https://awari.com.br/o-que-faz-um-product-owner</a:t>
            </a:r>
            <a:r>
              <a:rPr lang="pt-BR" sz="75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24BF57A-5F83-DC00-870A-4B73194892DF}"/>
              </a:ext>
            </a:extLst>
          </p:cNvPr>
          <p:cNvSpPr txBox="1"/>
          <p:nvPr/>
        </p:nvSpPr>
        <p:spPr>
          <a:xfrm>
            <a:off x="489399" y="2516996"/>
            <a:ext cx="7753349" cy="3508012"/>
          </a:xfrm>
          <a:prstGeom prst="rect">
            <a:avLst/>
          </a:prstGeom>
          <a:solidFill>
            <a:srgbClr val="ED145B"/>
          </a:solidFill>
        </p:spPr>
        <p:txBody>
          <a:bodyPr wrap="square">
            <a:spAutoFit/>
          </a:bodyPr>
          <a:lstStyle/>
          <a:p>
            <a:pPr algn="l"/>
            <a:r>
              <a:rPr lang="pt-BR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Elo entre desenvolvimento, experiência de usuário (UX) e o negócio. Esta pessoa tem o papel de identificar, avaliar e validar ideias que possam significar novas oportunidades ou melhorias para os Produtos que esteja responsável. O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Product</a:t>
            </a:r>
            <a:r>
              <a:rPr lang="pt-BR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Owner</a:t>
            </a:r>
            <a:r>
              <a:rPr lang="pt-BR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trabalha utilizando Scrum para agregar valor ao negócio frente aos </a:t>
            </a:r>
            <a:r>
              <a:rPr lang="pt-BR" b="0" i="0" u="none" strike="noStrike" dirty="0">
                <a:solidFill>
                  <a:schemeClr val="bg1"/>
                </a:solidFill>
                <a:effectLst/>
                <a:latin typeface="Montserrat" panose="000005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stakeholders</a:t>
            </a:r>
            <a:r>
              <a:rPr lang="pt-BR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.</a:t>
            </a:r>
          </a:p>
          <a:p>
            <a:pPr algn="l"/>
            <a:r>
              <a:rPr lang="pt-BR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Ele é responsável por </a:t>
            </a:r>
            <a:r>
              <a:rPr lang="pt-BR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obter o valor máximo possível ao custo mínimo</a:t>
            </a:r>
            <a:r>
              <a:rPr lang="pt-BR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. Além disso, o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Product</a:t>
            </a:r>
            <a:r>
              <a:rPr lang="pt-BR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Owner</a:t>
            </a:r>
            <a:r>
              <a:rPr lang="pt-BR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também é encarregado pelo portfólio de produtos, conhecido como </a:t>
            </a:r>
            <a:r>
              <a:rPr lang="pt-BR" b="1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Product</a:t>
            </a:r>
            <a:r>
              <a:rPr lang="pt-BR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Backlog</a:t>
            </a:r>
            <a:r>
              <a:rPr lang="pt-BR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. Por esse motivo, ele entende as necessidades dos usuários da empresa.</a:t>
            </a:r>
          </a:p>
          <a:p>
            <a:pPr>
              <a:lnSpc>
                <a:spcPct val="150000"/>
              </a:lnSpc>
            </a:pP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8FD1878-8661-33F7-DF99-756C631D07BE}"/>
              </a:ext>
            </a:extLst>
          </p:cNvPr>
          <p:cNvSpPr txBox="1"/>
          <p:nvPr/>
        </p:nvSpPr>
        <p:spPr>
          <a:xfrm>
            <a:off x="235744" y="287192"/>
            <a:ext cx="7809129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bg1"/>
                </a:solidFill>
                <a:latin typeface="Montserrat" panose="00000500000000000000" pitchFamily="2" charset="0"/>
              </a:rPr>
              <a:t>SOFTWARE ENGINEERING AND BUSINESS MODEL</a:t>
            </a:r>
            <a:endParaRPr lang="pt-BR" sz="75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10" name="Picture 6" descr="avatar, man, people, person, profile, user ">
            <a:extLst>
              <a:ext uri="{FF2B5EF4-FFF2-40B4-BE49-F238E27FC236}">
                <a16:creationId xmlns:a16="http://schemas.microsoft.com/office/drawing/2014/main" id="{C974A7E1-A2F8-8C0D-6FA0-DB19A788D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482" y="1030051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847BDE-CB22-C19C-FCB1-4D5EC531C462}"/>
              </a:ext>
            </a:extLst>
          </p:cNvPr>
          <p:cNvSpPr txBox="1"/>
          <p:nvPr/>
        </p:nvSpPr>
        <p:spPr>
          <a:xfrm>
            <a:off x="3834458" y="1691099"/>
            <a:ext cx="14750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Product</a:t>
            </a:r>
            <a:r>
              <a:rPr lang="pt-BR" sz="1100" b="1" dirty="0">
                <a:solidFill>
                  <a:schemeClr val="bg1"/>
                </a:solidFill>
                <a:latin typeface="Montserrat" panose="00000500000000000000" pitchFamily="2" charset="0"/>
              </a:rPr>
              <a:t> Manager</a:t>
            </a:r>
          </a:p>
          <a:p>
            <a:pPr algn="ctr"/>
            <a:r>
              <a:rPr lang="pt-BR" sz="11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Product</a:t>
            </a:r>
            <a:r>
              <a:rPr lang="pt-BR" sz="1100" b="1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pt-BR" sz="11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Owner</a:t>
            </a:r>
            <a:endParaRPr lang="pt-BR" sz="11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835099"/>
      </p:ext>
    </p:extLst>
  </p:cSld>
  <p:clrMapOvr>
    <a:masterClrMapping/>
  </p:clrMapOvr>
</p:sld>
</file>

<file path=ppt/theme/theme1.xml><?xml version="1.0" encoding="utf-8"?>
<a:theme xmlns:a="http://schemas.openxmlformats.org/drawingml/2006/main" name="FIAP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9485E5153EC1C4BBE7F115F6FBA4879" ma:contentTypeVersion="12" ma:contentTypeDescription="Crie um novo documento." ma:contentTypeScope="" ma:versionID="2edb92656c7e7fc450f17cf549aa2016">
  <xsd:schema xmlns:xsd="http://www.w3.org/2001/XMLSchema" xmlns:xs="http://www.w3.org/2001/XMLSchema" xmlns:p="http://schemas.microsoft.com/office/2006/metadata/properties" xmlns:ns2="43a0042c-e646-4e41-86b5-b9ac71f582ff" xmlns:ns3="dbff1aa9-29aa-433d-9d96-5825ace599da" targetNamespace="http://schemas.microsoft.com/office/2006/metadata/properties" ma:root="true" ma:fieldsID="de5fcbfb3e5831cd775a183ef9607bea" ns2:_="" ns3:_="">
    <xsd:import namespace="43a0042c-e646-4e41-86b5-b9ac71f582ff"/>
    <xsd:import namespace="dbff1aa9-29aa-433d-9d96-5825ace599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a0042c-e646-4e41-86b5-b9ac71f582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Marcações de imagem" ma:readOnly="false" ma:fieldId="{5cf76f15-5ced-4ddc-b409-7134ff3c332f}" ma:taxonomyMulti="true" ma:sspId="e2398b20-2c76-408b-9565-673d41e594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ff1aa9-29aa-433d-9d96-5825ace599da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8a52ca12-52af-47d3-9ffb-dae695b6eae3}" ma:internalName="TaxCatchAll" ma:showField="CatchAllData" ma:web="dbff1aa9-29aa-433d-9d96-5825ace599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bff1aa9-29aa-433d-9d96-5825ace599da" xsi:nil="true"/>
    <lcf76f155ced4ddcb4097134ff3c332f xmlns="43a0042c-e646-4e41-86b5-b9ac71f582f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720EDE6-D4D5-427D-9406-9BCE666A3D7A}"/>
</file>

<file path=customXml/itemProps2.xml><?xml version="1.0" encoding="utf-8"?>
<ds:datastoreItem xmlns:ds="http://schemas.openxmlformats.org/officeDocument/2006/customXml" ds:itemID="{779539AB-32C5-4BEF-88D3-827154F3018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E6A94D3-4BC3-4D41-8199-4F0F039A8411}">
  <ds:schemaRefs>
    <ds:schemaRef ds:uri="http://schemas.microsoft.com/office/2006/metadata/properties"/>
    <ds:schemaRef ds:uri="http://www.w3.org/2000/xmlns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28297</TotalTime>
  <Words>1127</Words>
  <Application>Microsoft Macintosh PowerPoint</Application>
  <PresentationFormat>Apresentação na tela (4:3)</PresentationFormat>
  <Paragraphs>144</Paragraphs>
  <Slides>21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6" baseType="lpstr">
      <vt:lpstr>Arial</vt:lpstr>
      <vt:lpstr>Calibri</vt:lpstr>
      <vt:lpstr>FuturaPT</vt:lpstr>
      <vt:lpstr>Montserrat</vt:lpstr>
      <vt:lpstr>FIAP Theme</vt:lpstr>
      <vt:lpstr>Apresentação do PowerPoint</vt:lpstr>
      <vt:lpstr>Apresentação do PowerPoint</vt:lpstr>
      <vt:lpstr>E você? Aonde quer chegar?</vt:lpstr>
      <vt:lpstr>Carreiras em TI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Dúvidas?</vt:lpstr>
      <vt:lpstr>Até a próxima!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Application &amp; Data Science</dc:title>
  <dc:creator>Logon PF Fiap</dc:creator>
  <cp:lastModifiedBy>Gabriela Salomão</cp:lastModifiedBy>
  <cp:revision>50</cp:revision>
  <dcterms:created xsi:type="dcterms:W3CDTF">2022-12-06T11:52:36Z</dcterms:created>
  <dcterms:modified xsi:type="dcterms:W3CDTF">2024-08-29T18:50:01Z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0x01010009485E5153EC1C4BBE7F115F6FBA4879</vt:lpwstr>
  </property>
</Properties>
</file>